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70" r:id="rId3"/>
    <p:sldId id="279" r:id="rId4"/>
    <p:sldId id="564" r:id="rId5"/>
    <p:sldId id="565" r:id="rId6"/>
    <p:sldId id="566" r:id="rId7"/>
    <p:sldId id="567" r:id="rId8"/>
    <p:sldId id="568" r:id="rId9"/>
    <p:sldId id="569" r:id="rId10"/>
    <p:sldId id="280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41F75-5D40-4652-AE86-449E77153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A537D-7EF9-49E5-9CBB-5FF820635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45DBF-4A3B-4C30-BFE0-833C358F5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9DC11-8BCB-4051-ADF9-1081E9362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AFDBB-177D-4F23-91FC-3B90FC33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500ED-8512-4D06-B45E-0EB68716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509ACF-ED54-4EB8-8B9D-CD6ABCB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65DEF-19CB-46F8-A891-A4C1EB76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1F907-4682-41C9-B8B0-42F38218A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98453-996C-4D16-B5AE-F834461D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0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F5E8DA-5EA7-4941-997F-970DE87C1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97F11-CF92-42D4-BE32-5138DE2EB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0D5EB-17CC-455B-88C0-427D1DC3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BA25A-A30D-4EF4-A04D-6F321E4A0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CAB81-166F-4DD1-A2A8-5899CB73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6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5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2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94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32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692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83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72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5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36030-9FF1-42BD-BD55-F222FF2D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504C-9882-4B75-8B5E-8F56A359E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36BD-49D9-47ED-B86A-4134F8C0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B3D89-D71F-44AF-956B-9DD23137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8B676-440E-4883-9FB4-1F8CB74E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1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47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99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7B96-CC91-4561-8432-5BC2523F9847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1D9D8-23EF-4113-84E6-66213432CD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3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F206-6CA6-4BEA-8360-1D7276A5D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B9483-1DD6-4E9B-93F4-FDB23BB97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ED9E-6041-4256-BB6B-CC3DC14D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5641C-7A13-4444-A939-55D01772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591CA-B3ED-4743-B76B-1C6FD534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8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D147A-C1B5-47BA-BFBA-54221241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1B40-DD02-42A6-976A-73977D05A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75B42-8E84-4D57-B702-A517891E3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12616-97FD-4840-8EDC-81748D369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0EA61-8007-48DE-B41B-0D8BE049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DDBD2-BDFE-445C-BBC2-0E79AED2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3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929C0-1890-4406-8B64-13A66404A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036B4-83EE-4F5C-A256-F2166D14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2DC70-C6FE-45CC-83C5-F7BCC9A35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54B9D8-6B89-407C-904E-47BD05D0E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F21B8-D80A-4288-888A-888E4DC87F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88906-2050-4764-ADA9-A9C1CC64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B5AC68-9F00-4003-8776-D74D7DC1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65ADBC-2771-4108-AF8A-55DFC160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3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6A51-F24F-4D73-875B-38FF195E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00243-6AAC-46EB-B846-4E41B1E0F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AB64D-7181-48A6-AAD1-EB7FD13A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8DDCC-67CA-4715-9546-BDD293ED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8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B3250-8355-4CA4-9D17-4092068E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083AC9-AAC2-48EF-8033-A01FD679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0D82E-1737-4C8C-A1C8-5A48B527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6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8E9-1FDA-48DD-96F5-48F8F154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0ECD9-FB7B-4C78-BFF0-F08608F5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99558-D361-4518-ABAC-2A9F1414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254B0-CFD9-4F1E-BDAA-AC41C655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94A72-9C89-4A24-8EA2-66D33C31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BD8CC-C493-43BA-87FB-804CA8C00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8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76809-4196-4CD6-801F-860989B88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A6130-08CD-496E-A64B-2D653FFFE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FFED1-EA20-4C70-8D64-8C1EDE5A6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3848A-7F05-4968-9E7C-87A786B2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71ED-65B7-4CCC-BCFB-54ECB39D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E4DDA-C007-4D4E-8F13-5DA08515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4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706D6-3E5D-47EE-98B6-C17D75A7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B3509-ECC7-49C7-B2C2-6C53AC5F0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BEF5A-E046-48AC-B915-290D4B433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1DBFB-F4F5-4B47-B321-779E908E2223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B39B-1088-4547-A49D-421EB0BD4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9FB8A-81E3-4383-B20F-C704AF886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3231-0B95-4CC1-ADA0-92BAF9D5C5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0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42E6BE2-107E-4ABC-9419-E6B46B2841B2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30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minsite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sminsite.com/newsletter" TargetMode="External"/><Relationship Id="rId4" Type="http://schemas.openxmlformats.org/officeDocument/2006/relationships/hyperlink" Target="https://www.linkedin.com/company/esminsit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sminsite.com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who.int/emergencies/diseases/novel-coronavirus-2019" TargetMode="External"/><Relationship Id="rId7" Type="http://schemas.openxmlformats.org/officeDocument/2006/relationships/hyperlink" Target="http://www.esminsite.com/" TargetMode="External"/><Relationship Id="rId2" Type="http://schemas.openxmlformats.org/officeDocument/2006/relationships/hyperlink" Target="https://www.cdc.gov/coronavirus/2019-nCoV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sha.gov/SLTC/covid-19/" TargetMode="External"/><Relationship Id="rId5" Type="http://schemas.openxmlformats.org/officeDocument/2006/relationships/hyperlink" Target="https://www.dir.ca.gov/dosh/coronavirus/Health-Care-General-Industry.html" TargetMode="External"/><Relationship Id="rId4" Type="http://schemas.openxmlformats.org/officeDocument/2006/relationships/hyperlink" Target="https://www.edd.ca.gov/disability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sminsite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minsite.com/" TargetMode="External"/><Relationship Id="rId2" Type="http://schemas.openxmlformats.org/officeDocument/2006/relationships/hyperlink" Target="https://www.cdc.gov/media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sminsit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pr/readiness/toolsandresources.htm" TargetMode="External"/><Relationship Id="rId2" Type="http://schemas.openxmlformats.org/officeDocument/2006/relationships/hyperlink" Target="https://www.edd.ca.gov/disability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sminsite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d.ca.gov/" TargetMode="External"/><Relationship Id="rId2" Type="http://schemas.openxmlformats.org/officeDocument/2006/relationships/hyperlink" Target="http://www.dir.c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sminsite.com/" TargetMode="External"/><Relationship Id="rId4" Type="http://schemas.openxmlformats.org/officeDocument/2006/relationships/hyperlink" Target="https://www.cdc.gov/cpr/readiness/toolsandresources.ht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ir.ca.gov/title8/5193.html" TargetMode="External"/><Relationship Id="rId3" Type="http://schemas.openxmlformats.org/officeDocument/2006/relationships/image" Target="../media/image5.svg"/><Relationship Id="rId7" Type="http://schemas.openxmlformats.org/officeDocument/2006/relationships/hyperlink" Target="http://www.cdc.gov/coronavirus/2019-ncov/about/symptoms.html" TargetMode="External"/><Relationship Id="rId12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nc.cdc.gov/travel" TargetMode="External"/><Relationship Id="rId11" Type="http://schemas.openxmlformats.org/officeDocument/2006/relationships/hyperlink" Target="http://www.esminsite.com/" TargetMode="External"/><Relationship Id="rId5" Type="http://schemas.openxmlformats.org/officeDocument/2006/relationships/hyperlink" Target="http://www.cdc.gov/coronavirus/2019-nCoV" TargetMode="External"/><Relationship Id="rId10" Type="http://schemas.openxmlformats.org/officeDocument/2006/relationships/hyperlink" Target="http://www.who.int/emergencies/diseases/novel-coronavirus-2019/situation-reports/" TargetMode="External"/><Relationship Id="rId4" Type="http://schemas.openxmlformats.org/officeDocument/2006/relationships/hyperlink" Target="https://www.esminsite.com/blog/exposure-control-plan-coronavirus-preparation" TargetMode="External"/><Relationship Id="rId9" Type="http://schemas.openxmlformats.org/officeDocument/2006/relationships/hyperlink" Target="https://www.dir.ca.gov/title8/519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table, animal, cake&#10;&#10;Description automatically generated">
            <a:extLst>
              <a:ext uri="{FF2B5EF4-FFF2-40B4-BE49-F238E27FC236}">
                <a16:creationId xmlns:a16="http://schemas.microsoft.com/office/drawing/2014/main" id="{A55A0B21-DFA4-4ECE-B378-4BE53475FC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4AE5A5-1930-49DF-90C0-141334E7C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Exposure Control Plan 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sz="5000" b="1" dirty="0">
                <a:solidFill>
                  <a:srgbClr val="FFFFFF"/>
                </a:solidFill>
              </a:rPr>
              <a:t>Business Preparedness Checklist </a:t>
            </a:r>
            <a:endParaRPr lang="en-US" sz="5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B2041-B704-423A-ACD9-D8B4801BE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Coronavirus (COVID-19)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44790179-8343-4755-B0CF-74589F562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7540" y="122356"/>
            <a:ext cx="920200" cy="92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37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7E0B911D-FDB3-42B5-BDA7-578728798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304" y="1062991"/>
            <a:ext cx="2718159" cy="2718159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BE797D0-F2E7-40AF-B89B-9520E85D10BA}"/>
              </a:ext>
            </a:extLst>
          </p:cNvPr>
          <p:cNvGraphicFramePr>
            <a:graphicFrameLocks noGrp="1"/>
          </p:cNvGraphicFramePr>
          <p:nvPr/>
        </p:nvGraphicFramePr>
        <p:xfrm>
          <a:off x="3561615" y="4079421"/>
          <a:ext cx="4449536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4449536">
                  <a:extLst>
                    <a:ext uri="{9D8B030D-6E8A-4147-A177-3AD203B41FA5}">
                      <a16:colId xmlns:a16="http://schemas.microsoft.com/office/drawing/2014/main" val="4207284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ESM INSITE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759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916.426.0500 | </a:t>
                      </a:r>
                      <a:r>
                        <a:rPr lang="en-US" sz="25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esminsite.com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633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LinkedIn</a:t>
                      </a:r>
                      <a:r>
                        <a:rPr lang="en-US" sz="25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| </a:t>
                      </a:r>
                      <a:r>
                        <a:rPr lang="en-US" sz="25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Newsletter</a:t>
                      </a:r>
                      <a:endParaRPr lang="en-US" sz="2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005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49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b="1" dirty="0"/>
              <a:t>Business Preparedness</a:t>
            </a:r>
            <a:br>
              <a:rPr lang="en-US" sz="5000" b="1" dirty="0"/>
            </a:br>
            <a:r>
              <a:rPr lang="en-US" sz="5000" b="1" dirty="0"/>
              <a:t>Checklist</a:t>
            </a:r>
            <a:endParaRPr lang="en-US" sz="5000" i="1" kern="1200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9246" y="499833"/>
            <a:ext cx="5582194" cy="5848716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/>
              <a:t>Businesses will play an important role in protecting their employees’ and their community’s health and safety during the Covid-19 Pandemic. Having an Exposure Control Plan (ECP) is critical to minimizing the potential spread to the regions we live and work in. 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/>
              <a:t>Utilizing information from The Centers for Disease Control and Prevention (CDC), ESM has prepared an Exposure Control Plan as well as the following checklist that employers can use as a guidepost in developing their own plans. The following items identify critical activities that businesses can do now to prepare for and minimize a potential infectious disease epidemic.  We recommend that employers discuss human resource concerns, such as PTO, FMLA, ADA/FEHA, SDI, etc. with an employment law attorney. 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/>
              <a:t>The information provided herein is meant to be used as a framework and not an all-encompassing solution to mitigating infectious disease threats.</a:t>
            </a:r>
          </a:p>
        </p:txBody>
      </p:sp>
      <p:pic>
        <p:nvPicPr>
          <p:cNvPr id="49" name="Picture 48" descr="A close up of a sign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CC7ED942-9CDE-4FFA-A590-3700C7DDD8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696575" cy="958578"/>
          </a:xfrm>
        </p:spPr>
        <p:txBody>
          <a:bodyPr>
            <a:normAutofit/>
          </a:bodyPr>
          <a:lstStyle/>
          <a:p>
            <a:r>
              <a:rPr lang="en-US" sz="2800" b="1" dirty="0"/>
              <a:t>Prepare for the impact of COVID-19 on your business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848580"/>
              </p:ext>
            </p:extLst>
          </p:nvPr>
        </p:nvGraphicFramePr>
        <p:xfrm>
          <a:off x="525235" y="1114142"/>
          <a:ext cx="11141530" cy="565404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306787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725783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1907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Employer Response</a:t>
                      </a: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Identify a ECP coordinator and/or team with defined roles and responsibilities for preparedness and response planning.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Name: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Title: Safety Manager / ECP Coordinator</a:t>
                      </a:r>
                      <a:br>
                        <a:rPr lang="en-US" sz="1300" dirty="0">
                          <a:effectLst/>
                          <a:latin typeface="+mn-lt"/>
                        </a:rPr>
                      </a:br>
                      <a:r>
                        <a:rPr lang="en-US" sz="1300" dirty="0">
                          <a:effectLst/>
                          <a:latin typeface="+mn-lt"/>
                        </a:rPr>
                        <a:t>Phone: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Email: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Name: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Title:  </a:t>
                      </a:r>
                      <a:br>
                        <a:rPr lang="en-US" sz="1300" dirty="0">
                          <a:effectLst/>
                          <a:latin typeface="+mn-lt"/>
                        </a:rPr>
                      </a:br>
                      <a:r>
                        <a:rPr lang="en-US" sz="1300" dirty="0">
                          <a:effectLst/>
                          <a:latin typeface="+mn-lt"/>
                        </a:rPr>
                        <a:t>Phone: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Email: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1340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Identify essential employees and other critical inputs required to maintain business operations by location and function during a pandemic.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Raw materials, suppliers, sub-contractor services/products, and logistics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Develop and plan for scenarios likely to result in an increase or decrease in demand for your products and/or services during a pandemic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Effect of restriction on mass gatherings, need for hygiene supplies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2942163770"/>
                  </a:ext>
                </a:extLst>
              </a:tr>
              <a:tr h="1598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Determine potential impact of COVID-19 pandemic on company financials.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Consider </a:t>
                      </a:r>
                      <a:r>
                        <a:rPr lang="en-US" sz="1300" kern="1200" dirty="0">
                          <a:effectLst/>
                          <a:latin typeface="+mn-lt"/>
                        </a:rPr>
                        <a:t>scenarios that affect different product lines and/or production sites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2798065250"/>
                  </a:ext>
                </a:extLst>
              </a:tr>
              <a:tr h="56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Determine potential impact of pandemic on business-related travel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scenarios that affect different product lines and/or production sites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1640866771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Find up-to-date, reliable pandemic information from community public health, emergency management, and other sources and make sustainable links.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latin typeface="+mn-lt"/>
                          <a:hlinkClick r:id="rId2"/>
                        </a:rPr>
                        <a:t>CDC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300" u="sng" dirty="0">
                          <a:effectLst/>
                          <a:latin typeface="+mn-lt"/>
                          <a:hlinkClick r:id="rId3"/>
                        </a:rPr>
                        <a:t>WHO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300" u="sng" dirty="0">
                          <a:effectLst/>
                          <a:latin typeface="+mn-lt"/>
                          <a:hlinkClick r:id="rId4"/>
                        </a:rPr>
                        <a:t>SDI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300" u="sng" dirty="0">
                          <a:effectLst/>
                          <a:latin typeface="+mn-lt"/>
                          <a:hlinkClick r:id="rId5"/>
                        </a:rPr>
                        <a:t>DIR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, </a:t>
                      </a:r>
                      <a:r>
                        <a:rPr lang="en-US" sz="1300" u="sng" dirty="0">
                          <a:effectLst/>
                          <a:latin typeface="+mn-lt"/>
                          <a:hlinkClick r:id="rId6"/>
                        </a:rPr>
                        <a:t>OSHA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3327202587"/>
                  </a:ext>
                </a:extLst>
              </a:tr>
              <a:tr h="596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Establish an emergency action plan (EAP) and review with the organization.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Identify key contacts (with back-ups), chain of communications  and processes for tracking and communicating business and employee status.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215945729"/>
                  </a:ext>
                </a:extLst>
              </a:tr>
              <a:tr h="241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Implement an exercise/drill to test your plan and revise periodically.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Develop a decision tree in various what-if scenarios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2080748134"/>
                  </a:ext>
                </a:extLst>
              </a:tr>
            </a:tbl>
          </a:graphicData>
        </a:graphic>
      </p:graphicFrame>
      <p:pic>
        <p:nvPicPr>
          <p:cNvPr id="14" name="Picture 13" descr="A close up of a sign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41BFAFDB-4EA1-47F4-B00F-D8B6CC328F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6575" cy="949869"/>
          </a:xfrm>
        </p:spPr>
        <p:txBody>
          <a:bodyPr>
            <a:normAutofit/>
          </a:bodyPr>
          <a:lstStyle/>
          <a:p>
            <a:r>
              <a:rPr lang="en-US" sz="2800" b="1" dirty="0"/>
              <a:t>Prepare for the impact of COVID-19 on employees and customers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042462"/>
              </p:ext>
            </p:extLst>
          </p:nvPr>
        </p:nvGraphicFramePr>
        <p:xfrm>
          <a:off x="551906" y="1388745"/>
          <a:ext cx="11088187" cy="3148076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556511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2962647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569029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1907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Employer Response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Forecast and allow for employee absences during the pandemic.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illness, family member illness, community containment measures and quarantines, school and/or business closures, and public transportation closures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 guidelines to modify the frequency and type of in-person contact among employees and customers (refer to CDC recommendations).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hand-shaking, seating in meetings, office layout, shared workstation, conferences, events, etc.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Evaluate employee access to and availability of healthcare services during the pandemic and improve services as needed.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Company health benefits and providers contact information, local medical clinics and their processes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3401825336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Evaluate employee access to and availability of mental health and social services during the pandemic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Corporate EAP, community programs, faith-based resources, etc.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2163" marR="52163" marT="0" marB="0"/>
                </a:tc>
                <a:extLst>
                  <a:ext uri="{0D108BD9-81ED-4DB2-BD59-A6C34878D82A}">
                    <a16:rowId xmlns:a16="http://schemas.microsoft.com/office/drawing/2014/main" val="2942163770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3D5C9A1-7EB5-4F68-9DBE-B4AF57AFD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5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6575" cy="949869"/>
          </a:xfrm>
        </p:spPr>
        <p:txBody>
          <a:bodyPr>
            <a:normAutofit/>
          </a:bodyPr>
          <a:lstStyle/>
          <a:p>
            <a:r>
              <a:rPr lang="en-US" sz="2800" b="1" dirty="0"/>
              <a:t>Establish policies and procedures during the outbreak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7459"/>
              </p:ext>
            </p:extLst>
          </p:nvPr>
        </p:nvGraphicFramePr>
        <p:xfrm>
          <a:off x="534489" y="1314994"/>
          <a:ext cx="11123021" cy="4189095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917077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3819796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386148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1907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Employer Response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Establish policies for employee compensation and sick-leave absences unique to the pandemic.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Non-punitive, liberal leave, including policies on when a previously ill person is no longer infectious and can</a:t>
                      </a:r>
                      <a:r>
                        <a:rPr lang="en-US" sz="1300" spc="-12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return to work after</a:t>
                      </a:r>
                      <a:r>
                        <a:rPr lang="en-US" sz="1300" spc="1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illness.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 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Establish policies for flexible worksite and flexible work hours  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Telecommuting and staggered shifts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Establish Exposure Control Plan (ECP) for preventing virus spread at the worksite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promoting respiratory hygiene/cough etiquette, and prompt isolation of people with virus</a:t>
                      </a:r>
                      <a:r>
                        <a:rPr lang="en-US" sz="1300" spc="-1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symptoms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825336"/>
                  </a:ext>
                </a:extLst>
              </a:tr>
              <a:tr h="4898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Establish policies for employees who have been exposed to COVID-19, are suspected to be ill,</a:t>
                      </a:r>
                      <a:r>
                        <a:rPr lang="en-US" sz="1300" spc="-17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or become ill at the worksite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Exposure Control Plan, Exposure Response Decision Tree, immediate mandatory sick</a:t>
                      </a:r>
                      <a:r>
                        <a:rPr lang="en-US" sz="1300" spc="-5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leave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16377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Establish policies for restricting travel to affected geographic areas, evacuating employees working in or near an affected area when an outbreak begins, and guidance</a:t>
                      </a:r>
                      <a:r>
                        <a:rPr lang="en-US" sz="1300" spc="-13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for employees returning from affected areas.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Refer to CDC travel recommendations --</a:t>
                      </a:r>
                      <a:r>
                        <a:rPr lang="en-US" sz="1300" u="sng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n-lt"/>
                        </a:rPr>
                        <a:t> </a:t>
                      </a:r>
                      <a:r>
                        <a:rPr lang="en-US" sz="1300" u="sng" dirty="0">
                          <a:effectLst/>
                          <a:latin typeface="+mn-lt"/>
                          <a:hlinkClick r:id="rId2"/>
                        </a:rPr>
                        <a:t>https://www.cdc.gov/media/index.html</a:t>
                      </a:r>
                      <a:r>
                        <a:rPr lang="en-US" sz="1300" u="sng" dirty="0"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+mn-lt"/>
                        </a:rPr>
                        <a:t>)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065250"/>
                  </a:ext>
                </a:extLst>
              </a:tr>
              <a:tr h="3658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Set up authorities, triggers, and procedures for activating and terminating the company's response plan, altering business operations and transferring</a:t>
                      </a:r>
                      <a:r>
                        <a:rPr lang="en-US" sz="1300" spc="-15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business knowledge to key</a:t>
                      </a:r>
                      <a:r>
                        <a:rPr lang="en-US" sz="1300" spc="-25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300" dirty="0">
                          <a:effectLst/>
                          <a:latin typeface="+mn-lt"/>
                        </a:rPr>
                        <a:t>employees.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Shutting down operations in affected areas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866771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109BE3D7-8C6A-4921-9B9E-0922FB8FB1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9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6575" cy="949869"/>
          </a:xfrm>
        </p:spPr>
        <p:txBody>
          <a:bodyPr>
            <a:normAutofit/>
          </a:bodyPr>
          <a:lstStyle/>
          <a:p>
            <a:r>
              <a:rPr lang="en-US" sz="2800" b="1" dirty="0"/>
              <a:t>Allocate resources to protect your employees and customers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541938"/>
              </p:ext>
            </p:extLst>
          </p:nvPr>
        </p:nvGraphicFramePr>
        <p:xfrm>
          <a:off x="481013" y="1412126"/>
          <a:ext cx="11053761" cy="1545707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539259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3054059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460443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1907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Employer Response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6014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Provide sufficient and accessible infection control supplies in all business locations.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hand-hygiene products, hand sanitizer, tissues and biohazard receptacles for disposal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7010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Enhance communications and information technology infrastructures as needed to support employee telecommuting and remote customer access.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Zoom, Google Hangouts, Microsoft Teams, Slack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67F0074-CFC1-4EB1-A6DC-8DAD6E020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25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6575" cy="949869"/>
          </a:xfrm>
        </p:spPr>
        <p:txBody>
          <a:bodyPr>
            <a:normAutofit/>
          </a:bodyPr>
          <a:lstStyle/>
          <a:p>
            <a:r>
              <a:rPr lang="en-US" sz="2800" b="1" dirty="0"/>
              <a:t>Communicate and educate your employees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77478"/>
              </p:ext>
            </p:extLst>
          </p:nvPr>
        </p:nvGraphicFramePr>
        <p:xfrm>
          <a:off x="571499" y="1314994"/>
          <a:ext cx="10963275" cy="439873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036821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3457303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469151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245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Employer Response </a:t>
                      </a: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704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Develop and disseminate programs and materials covering pandemic fundamentals, personal and family protection and response strategies 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Signs and symptoms of virus, modes of transmission, hand hygiene, coughing/sneezing etiquette, contingency plans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550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Anticipate employee fear and anxiety, rumors and misinformation and plan communications accordingly.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Communicate processes, reassurances of plan and support systems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  <a:tr h="466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>
                          <a:effectLst/>
                          <a:latin typeface="+mn-lt"/>
                        </a:rPr>
                        <a:t>Ensure that communications are culturally and linguistically appropriate.</a:t>
                      </a:r>
                      <a:endParaRPr lang="en-US" sz="13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Identify languages needed to convey information 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825336"/>
                  </a:ext>
                </a:extLst>
              </a:tr>
              <a:tr h="550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Disseminate information to employees about your business preparedness and response plan.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Memos on new processes, available resources, support systems, </a:t>
                      </a:r>
                      <a:r>
                        <a:rPr lang="en-US" sz="1300" dirty="0">
                          <a:effectLst/>
                          <a:latin typeface="+mn-lt"/>
                          <a:hlinkClick r:id="rId2"/>
                        </a:rPr>
                        <a:t>State Disability Insurance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163770"/>
                  </a:ext>
                </a:extLst>
              </a:tr>
              <a:tr h="9428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Develop platforms for communicating pandemic status and actions to employees, vendors, suppliers, and customers inside and outside the worksite in a consistent and timely way.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Hotlines, dedicated webpage, Slack, Facebook Group, Twitter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065250"/>
                  </a:ext>
                </a:extLst>
              </a:tr>
              <a:tr h="466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  <a:latin typeface="+mn-lt"/>
                        </a:rPr>
                        <a:t>Identify community sources for timely and accurate pandemic information and resources for obtaining counter-measures.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>
                          <a:effectLst/>
                          <a:hlinkClick r:id="rId3"/>
                        </a:rPr>
                        <a:t>CDCs Division of State and Local Readiness</a:t>
                      </a:r>
                      <a:r>
                        <a:rPr lang="en-US" sz="1300" u="sng" dirty="0">
                          <a:effectLst/>
                        </a:rPr>
                        <a:t>, </a:t>
                      </a:r>
                      <a:r>
                        <a:rPr lang="en-US" sz="1300" u="none" dirty="0">
                          <a:effectLst/>
                        </a:rPr>
                        <a:t>V</a:t>
                      </a:r>
                      <a:r>
                        <a:rPr lang="en-US" sz="1300" u="none" kern="1200" dirty="0">
                          <a:effectLst/>
                          <a:latin typeface="+mn-lt"/>
                        </a:rPr>
                        <a:t>a</a:t>
                      </a:r>
                      <a:r>
                        <a:rPr lang="en-US" sz="1300" kern="1200" dirty="0">
                          <a:effectLst/>
                          <a:latin typeface="+mn-lt"/>
                        </a:rPr>
                        <a:t>ccines and antivirals, local hospitals and industrial clinics</a:t>
                      </a:r>
                      <a:endParaRPr lang="en-US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  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866771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C9EECC21-0EF4-42E5-B215-62C6027A1C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5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0042-085E-4613-B8D8-868B508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96575" cy="949869"/>
          </a:xfrm>
        </p:spPr>
        <p:txBody>
          <a:bodyPr>
            <a:normAutofit/>
          </a:bodyPr>
          <a:lstStyle/>
          <a:p>
            <a:r>
              <a:rPr lang="en-US" sz="2800" b="1" dirty="0"/>
              <a:t>Coordinate with local community organizations for assistance 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FD8C26-9F1B-4920-9C12-B5FB97B72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328922"/>
              </p:ext>
            </p:extLst>
          </p:nvPr>
        </p:nvGraphicFramePr>
        <p:xfrm>
          <a:off x="555173" y="1448075"/>
          <a:ext cx="10979601" cy="339743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5955159">
                  <a:extLst>
                    <a:ext uri="{9D8B030D-6E8A-4147-A177-3AD203B41FA5}">
                      <a16:colId xmlns:a16="http://schemas.microsoft.com/office/drawing/2014/main" val="2106849476"/>
                    </a:ext>
                  </a:extLst>
                </a:gridCol>
                <a:gridCol w="2450788">
                  <a:extLst>
                    <a:ext uri="{9D8B030D-6E8A-4147-A177-3AD203B41FA5}">
                      <a16:colId xmlns:a16="http://schemas.microsoft.com/office/drawing/2014/main" val="3031248569"/>
                    </a:ext>
                  </a:extLst>
                </a:gridCol>
                <a:gridCol w="2573654">
                  <a:extLst>
                    <a:ext uri="{9D8B030D-6E8A-4147-A177-3AD203B41FA5}">
                      <a16:colId xmlns:a16="http://schemas.microsoft.com/office/drawing/2014/main" val="264601852"/>
                    </a:ext>
                  </a:extLst>
                </a:gridCol>
              </a:tblGrid>
              <a:tr h="232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Item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63" marR="5216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Employer Response</a:t>
                      </a:r>
                    </a:p>
                  </a:txBody>
                  <a:tcPr marL="52163" marR="52163" marT="0" marB="0" anchor="ctr"/>
                </a:tc>
                <a:extLst>
                  <a:ext uri="{0D108BD9-81ED-4DB2-BD59-A6C34878D82A}">
                    <a16:rowId xmlns:a16="http://schemas.microsoft.com/office/drawing/2014/main" val="3377167819"/>
                  </a:ext>
                </a:extLst>
              </a:tr>
              <a:tr h="7699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Collaborate with insurers, health plans, and major local healthcare facilities to share your pandemic plans and understand their capabilities and plans.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Health benefits broker, medical carriers, local industrial clinics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9080539"/>
                  </a:ext>
                </a:extLst>
              </a:tr>
              <a:tr h="7699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Collaborate with national, state, and local public health agencies and/or emergency responders to participate in their planning processes, share your exposure control plans, and understand their capabilities and services.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hlinkClick r:id="rId2"/>
                        </a:rPr>
                        <a:t>Cal-OSHA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>
                          <a:effectLst/>
                          <a:hlinkClick r:id="rId3"/>
                        </a:rPr>
                        <a:t>EDD</a:t>
                      </a:r>
                      <a:r>
                        <a:rPr lang="en-US" sz="1300" dirty="0">
                          <a:effectLst/>
                        </a:rPr>
                        <a:t>, Chambers of Commerce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 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813892"/>
                  </a:ext>
                </a:extLst>
              </a:tr>
              <a:tr h="8553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Communicate with local and/or state public health agencies and/or emergency responders about the assets and/or services your business could contribute to the community.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u="sng" dirty="0">
                          <a:effectLst/>
                          <a:hlinkClick r:id="rId4"/>
                        </a:rPr>
                        <a:t>CDCs Division of State and Local Readiness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 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825336"/>
                  </a:ext>
                </a:extLst>
              </a:tr>
              <a:tr h="76990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Share best practices with other businesses in your communities to improve community response efforts.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effectLst/>
                        </a:rPr>
                        <a:t>Chambers of commerce, industry associations, toast masters, etc.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 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2163770"/>
                  </a:ext>
                </a:extLst>
              </a:tr>
            </a:tbl>
          </a:graphicData>
        </a:graphic>
      </p:graphicFrame>
      <p:pic>
        <p:nvPicPr>
          <p:cNvPr id="5" name="Picture 4" descr="A close up of a sign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10FA5A83-16BF-42C7-AA7F-332615CC0F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96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3734CDA-1CE8-4F1C-B0B3-AAB252B01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B0AD00F-5BB6-46BE-90C1-2D5980D75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Resources </a:t>
            </a:r>
          </a:p>
        </p:txBody>
      </p:sp>
      <p:pic>
        <p:nvPicPr>
          <p:cNvPr id="11" name="Graphic 10" descr="Books on Shelf">
            <a:extLst>
              <a:ext uri="{FF2B5EF4-FFF2-40B4-BE49-F238E27FC236}">
                <a16:creationId xmlns:a16="http://schemas.microsoft.com/office/drawing/2014/main" id="{21F876ED-6FF2-489A-A317-EE99BCC97B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143990-FA50-4B23-AE6D-E17D22F52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7C85C2-279E-4E41-919A-7FEE183E5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7015670" cy="367018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/>
              <a:t>ESM Exposure Control Plan: </a:t>
            </a:r>
            <a:r>
              <a:rPr lang="en-US" sz="1600" dirty="0">
                <a:hlinkClick r:id="rId4"/>
              </a:rPr>
              <a:t>www.esminsite.com/blog/exposure-control-plan-coronavirus-preparation</a:t>
            </a:r>
            <a:endParaRPr lang="en-US" sz="1600" dirty="0"/>
          </a:p>
          <a:p>
            <a:r>
              <a:rPr lang="en-US" sz="1600" dirty="0"/>
              <a:t>Centers for Disease Control (Coronavirus): </a:t>
            </a:r>
            <a:r>
              <a:rPr lang="en-US" sz="1600" u="sng" dirty="0">
                <a:hlinkClick r:id="rId5"/>
              </a:rPr>
              <a:t>www.cdc.gov/coronavirus/2019-nCoV</a:t>
            </a:r>
            <a:br>
              <a:rPr lang="en-US" sz="1600" u="sng" dirty="0"/>
            </a:br>
            <a:endParaRPr lang="en-US" sz="1600" u="sng" dirty="0"/>
          </a:p>
          <a:p>
            <a:r>
              <a:rPr lang="en-US" sz="1600" dirty="0"/>
              <a:t>Travelers Health Notice: </a:t>
            </a:r>
            <a:r>
              <a:rPr lang="en-US" sz="1600" u="sng" dirty="0">
                <a:hlinkClick r:id="rId6"/>
              </a:rPr>
              <a:t>https://wwwnc.cdc.gov/travel</a:t>
            </a:r>
            <a:br>
              <a:rPr lang="en-US" sz="1600" u="sng" dirty="0"/>
            </a:br>
            <a:endParaRPr lang="en-US" sz="1600" u="sng" dirty="0"/>
          </a:p>
          <a:p>
            <a:r>
              <a:rPr lang="en-US" sz="1600" dirty="0"/>
              <a:t>Symptoms check: </a:t>
            </a:r>
            <a:r>
              <a:rPr lang="en-US" sz="1600" u="sng" dirty="0">
                <a:hlinkClick r:id="rId7"/>
              </a:rPr>
              <a:t>www.cdc.gov/coronavirus/2019-ncov/about/symptoms.html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Cal-OSHA Bloodborne Pathogens: </a:t>
            </a:r>
            <a:r>
              <a:rPr lang="en-US" sz="1600" dirty="0">
                <a:hlinkClick r:id="rId8"/>
              </a:rPr>
              <a:t>https://www.dir.ca.gov/title8/5193.html</a:t>
            </a:r>
            <a:br>
              <a:rPr lang="en-US" sz="1600" dirty="0"/>
            </a:br>
            <a:endParaRPr lang="en-US" sz="1600" dirty="0"/>
          </a:p>
          <a:p>
            <a:r>
              <a:rPr lang="en-US" sz="1600" dirty="0"/>
              <a:t>Cal-OSHA Aerosol Transmissible Diseases: </a:t>
            </a:r>
            <a:r>
              <a:rPr lang="en-US" sz="1600" dirty="0">
                <a:hlinkClick r:id="rId9"/>
              </a:rPr>
              <a:t>https://www.dir.ca.gov/title8/5199.html</a:t>
            </a:r>
            <a:endParaRPr lang="en-US" sz="1600" dirty="0"/>
          </a:p>
          <a:p>
            <a:r>
              <a:rPr lang="en-US" sz="1600" dirty="0"/>
              <a:t>World Health Organization: </a:t>
            </a:r>
            <a:r>
              <a:rPr lang="en-US" sz="1600" dirty="0">
                <a:hlinkClick r:id="rId10"/>
              </a:rPr>
              <a:t>www.who.int/emergencies/diseases/novel-coronavirus-2019/situation-reports/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9765C2F-E3D0-4261-9A4A-F97B2C609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638892E-C2A5-4DB9-B4D3-22B4DA4B36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 descr="A close up of a sign&#10;&#10;Description automatically generated">
            <a:hlinkClick r:id="rId11"/>
            <a:extLst>
              <a:ext uri="{FF2B5EF4-FFF2-40B4-BE49-F238E27FC236}">
                <a16:creationId xmlns:a16="http://schemas.microsoft.com/office/drawing/2014/main" id="{A305E5FA-5EE8-4FC9-8AFD-1622CBF07C7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606" y="6558620"/>
            <a:ext cx="763286" cy="22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34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1097</Words>
  <Application>Microsoft Office PowerPoint</Application>
  <PresentationFormat>Widescreen</PresentationFormat>
  <Paragraphs>195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2_Retrospect</vt:lpstr>
      <vt:lpstr>Exposure Control Plan  Business Preparedness Checklist </vt:lpstr>
      <vt:lpstr>Business Preparedness Checklist</vt:lpstr>
      <vt:lpstr>Prepare for the impact of COVID-19 on your business</vt:lpstr>
      <vt:lpstr>Prepare for the impact of COVID-19 on employees and customers</vt:lpstr>
      <vt:lpstr>Establish policies and procedures during the outbreak</vt:lpstr>
      <vt:lpstr>Allocate resources to protect your employees and customers</vt:lpstr>
      <vt:lpstr>Communicate and educate your employees</vt:lpstr>
      <vt:lpstr>Coordinate with local community organizations for assistance </vt:lpstr>
      <vt:lpstr>Resources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Exposure Control Plan Preparedness</dc:title>
  <dc:creator>ESM</dc:creator>
  <cp:lastModifiedBy>Anthony Poston</cp:lastModifiedBy>
  <cp:revision>14</cp:revision>
  <dcterms:created xsi:type="dcterms:W3CDTF">2020-03-12T20:22:32Z</dcterms:created>
  <dcterms:modified xsi:type="dcterms:W3CDTF">2020-03-12T23:45:13Z</dcterms:modified>
</cp:coreProperties>
</file>