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15"/>
  </p:notesMasterIdLst>
  <p:handoutMasterIdLst>
    <p:handoutMasterId r:id="rId16"/>
  </p:handoutMasterIdLst>
  <p:sldIdLst>
    <p:sldId id="267" r:id="rId4"/>
    <p:sldId id="550" r:id="rId5"/>
    <p:sldId id="551" r:id="rId6"/>
    <p:sldId id="257" r:id="rId7"/>
    <p:sldId id="258" r:id="rId8"/>
    <p:sldId id="259" r:id="rId9"/>
    <p:sldId id="260" r:id="rId10"/>
    <p:sldId id="338" r:id="rId11"/>
    <p:sldId id="339" r:id="rId12"/>
    <p:sldId id="280" r:id="rId13"/>
    <p:sldId id="5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EFD"/>
    <a:srgbClr val="000000"/>
    <a:srgbClr val="FFFFFF"/>
    <a:srgbClr val="5A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95213-ED5D-4A94-9E3F-F28A407D9F81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FCDE28-2463-44F9-8C8E-E2ACC2392D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Worker’s Comp focus</a:t>
          </a:r>
        </a:p>
      </dgm:t>
    </dgm:pt>
    <dgm:pt modelId="{B64D50A9-7CC1-455D-B84B-6D83F6A6B817}" type="parTrans" cxnId="{51A7422C-C160-41A5-AFE2-D9EDAAA07E90}">
      <dgm:prSet/>
      <dgm:spPr/>
      <dgm:t>
        <a:bodyPr/>
        <a:lstStyle/>
        <a:p>
          <a:endParaRPr lang="en-US"/>
        </a:p>
      </dgm:t>
    </dgm:pt>
    <dgm:pt modelId="{C16802D1-9BA8-4078-AC3A-3CD11C3786A9}" type="sibTrans" cxnId="{51A7422C-C160-41A5-AFE2-D9EDAAA07E90}">
      <dgm:prSet/>
      <dgm:spPr/>
      <dgm:t>
        <a:bodyPr/>
        <a:lstStyle/>
        <a:p>
          <a:endParaRPr lang="en-US"/>
        </a:p>
      </dgm:t>
    </dgm:pt>
    <dgm:pt modelId="{9C7A1FBB-CA09-47CF-8A61-C7D8862097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Q&amp;A to follow via email after webinar</a:t>
          </a:r>
        </a:p>
      </dgm:t>
    </dgm:pt>
    <dgm:pt modelId="{53699096-D70F-497A-9996-E2D5D26F2C6F}" type="parTrans" cxnId="{8313DEF2-8D3F-4B68-AA82-0DF3BF5A6093}">
      <dgm:prSet/>
      <dgm:spPr/>
      <dgm:t>
        <a:bodyPr/>
        <a:lstStyle/>
        <a:p>
          <a:endParaRPr lang="en-US"/>
        </a:p>
      </dgm:t>
    </dgm:pt>
    <dgm:pt modelId="{BC541D0E-7A75-4015-8CE0-FAE868EE741F}" type="sibTrans" cxnId="{8313DEF2-8D3F-4B68-AA82-0DF3BF5A6093}">
      <dgm:prSet/>
      <dgm:spPr/>
      <dgm:t>
        <a:bodyPr/>
        <a:lstStyle/>
        <a:p>
          <a:endParaRPr lang="en-US"/>
        </a:p>
      </dgm:t>
    </dgm:pt>
    <dgm:pt modelId="{71F2B47C-1231-4705-8948-439497DB9E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Ask a question in Chat </a:t>
          </a:r>
        </a:p>
      </dgm:t>
    </dgm:pt>
    <dgm:pt modelId="{CB6DD0DC-E337-4431-B9F1-B07EB814A901}" type="parTrans" cxnId="{DF6C46FF-9424-427A-9DD0-761F173250EE}">
      <dgm:prSet/>
      <dgm:spPr/>
      <dgm:t>
        <a:bodyPr/>
        <a:lstStyle/>
        <a:p>
          <a:endParaRPr lang="en-US"/>
        </a:p>
      </dgm:t>
    </dgm:pt>
    <dgm:pt modelId="{4029273C-217A-4FC7-8C0C-284F6DA089EC}" type="sibTrans" cxnId="{DF6C46FF-9424-427A-9DD0-761F173250EE}">
      <dgm:prSet/>
      <dgm:spPr/>
      <dgm:t>
        <a:bodyPr/>
        <a:lstStyle/>
        <a:p>
          <a:endParaRPr lang="en-US"/>
        </a:p>
      </dgm:t>
    </dgm:pt>
    <dgm:pt modelId="{59D9165E-0659-44BF-BB89-687778C86B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Raise your hand</a:t>
          </a:r>
        </a:p>
      </dgm:t>
    </dgm:pt>
    <dgm:pt modelId="{2574789E-F74F-46BC-AADB-25501B0EA543}" type="parTrans" cxnId="{B690EEBF-BBE9-4404-8B37-8002F62D5B01}">
      <dgm:prSet/>
      <dgm:spPr/>
      <dgm:t>
        <a:bodyPr/>
        <a:lstStyle/>
        <a:p>
          <a:endParaRPr lang="en-US"/>
        </a:p>
      </dgm:t>
    </dgm:pt>
    <dgm:pt modelId="{2F49F8D0-9010-4262-A564-B8A74D8075DF}" type="sibTrans" cxnId="{B690EEBF-BBE9-4404-8B37-8002F62D5B01}">
      <dgm:prSet/>
      <dgm:spPr/>
      <dgm:t>
        <a:bodyPr/>
        <a:lstStyle/>
        <a:p>
          <a:endParaRPr lang="en-US"/>
        </a:p>
      </dgm:t>
    </dgm:pt>
    <dgm:pt modelId="{4D850480-1ED3-4CFD-805F-905F1842EF19}" type="pres">
      <dgm:prSet presAssocID="{38F95213-ED5D-4A94-9E3F-F28A407D9F81}" presName="root" presStyleCnt="0">
        <dgm:presLayoutVars>
          <dgm:dir/>
          <dgm:resizeHandles val="exact"/>
        </dgm:presLayoutVars>
      </dgm:prSet>
      <dgm:spPr/>
    </dgm:pt>
    <dgm:pt modelId="{B0C74C32-4028-4C51-8476-B2B5050A1F24}" type="pres">
      <dgm:prSet presAssocID="{3EFCDE28-2463-44F9-8C8E-E2ACC2392DAD}" presName="compNode" presStyleCnt="0"/>
      <dgm:spPr/>
    </dgm:pt>
    <dgm:pt modelId="{2B857823-DC19-4A8B-94CB-A70AC225D59B}" type="pres">
      <dgm:prSet presAssocID="{3EFCDE28-2463-44F9-8C8E-E2ACC2392D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5D756C6-CE1A-429B-861C-9907062E4C96}" type="pres">
      <dgm:prSet presAssocID="{3EFCDE28-2463-44F9-8C8E-E2ACC2392DAD}" presName="spaceRect" presStyleCnt="0"/>
      <dgm:spPr/>
    </dgm:pt>
    <dgm:pt modelId="{99DA71EC-61DB-4B95-AFBC-605C23FB7C99}" type="pres">
      <dgm:prSet presAssocID="{3EFCDE28-2463-44F9-8C8E-E2ACC2392DAD}" presName="textRect" presStyleLbl="revTx" presStyleIdx="0" presStyleCnt="4">
        <dgm:presLayoutVars>
          <dgm:chMax val="1"/>
          <dgm:chPref val="1"/>
        </dgm:presLayoutVars>
      </dgm:prSet>
      <dgm:spPr/>
    </dgm:pt>
    <dgm:pt modelId="{DAEC37F9-9C4F-4A31-9ADA-EEDBF0F65C9F}" type="pres">
      <dgm:prSet presAssocID="{C16802D1-9BA8-4078-AC3A-3CD11C3786A9}" presName="sibTrans" presStyleCnt="0"/>
      <dgm:spPr/>
    </dgm:pt>
    <dgm:pt modelId="{395D0D23-6B51-4EF5-9098-9A5A2B31294C}" type="pres">
      <dgm:prSet presAssocID="{71F2B47C-1231-4705-8948-439497DB9EAB}" presName="compNode" presStyleCnt="0"/>
      <dgm:spPr/>
    </dgm:pt>
    <dgm:pt modelId="{4668DB07-4217-476F-850E-959C65AAC650}" type="pres">
      <dgm:prSet presAssocID="{71F2B47C-1231-4705-8948-439497DB9E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45FF9C5-49E4-417D-9915-32D91B4949CE}" type="pres">
      <dgm:prSet presAssocID="{71F2B47C-1231-4705-8948-439497DB9EAB}" presName="spaceRect" presStyleCnt="0"/>
      <dgm:spPr/>
    </dgm:pt>
    <dgm:pt modelId="{3BE4148B-6D73-4DAF-B905-4B3DF0F1C5B5}" type="pres">
      <dgm:prSet presAssocID="{71F2B47C-1231-4705-8948-439497DB9EAB}" presName="textRect" presStyleLbl="revTx" presStyleIdx="1" presStyleCnt="4">
        <dgm:presLayoutVars>
          <dgm:chMax val="1"/>
          <dgm:chPref val="1"/>
        </dgm:presLayoutVars>
      </dgm:prSet>
      <dgm:spPr/>
    </dgm:pt>
    <dgm:pt modelId="{EB7D5662-2F82-4D09-9A21-842E71B11D8E}" type="pres">
      <dgm:prSet presAssocID="{4029273C-217A-4FC7-8C0C-284F6DA089EC}" presName="sibTrans" presStyleCnt="0"/>
      <dgm:spPr/>
    </dgm:pt>
    <dgm:pt modelId="{B3B7E03D-61AA-4F14-817A-BA6CD98F7AF8}" type="pres">
      <dgm:prSet presAssocID="{59D9165E-0659-44BF-BB89-687778C86BDF}" presName="compNode" presStyleCnt="0"/>
      <dgm:spPr/>
    </dgm:pt>
    <dgm:pt modelId="{B98DEB94-F725-47E6-969D-4AAEDC02D9E5}" type="pres">
      <dgm:prSet presAssocID="{59D9165E-0659-44BF-BB89-687778C86B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02267540-C8CB-4AB4-954B-694CF1F74F43}" type="pres">
      <dgm:prSet presAssocID="{59D9165E-0659-44BF-BB89-687778C86BDF}" presName="spaceRect" presStyleCnt="0"/>
      <dgm:spPr/>
    </dgm:pt>
    <dgm:pt modelId="{3F50DCB0-36D1-46D1-9C9B-BBC9A57A03CC}" type="pres">
      <dgm:prSet presAssocID="{59D9165E-0659-44BF-BB89-687778C86BDF}" presName="textRect" presStyleLbl="revTx" presStyleIdx="2" presStyleCnt="4">
        <dgm:presLayoutVars>
          <dgm:chMax val="1"/>
          <dgm:chPref val="1"/>
        </dgm:presLayoutVars>
      </dgm:prSet>
      <dgm:spPr/>
    </dgm:pt>
    <dgm:pt modelId="{8FC4E597-493D-4C6E-801F-5BEBF0D286ED}" type="pres">
      <dgm:prSet presAssocID="{2F49F8D0-9010-4262-A564-B8A74D8075DF}" presName="sibTrans" presStyleCnt="0"/>
      <dgm:spPr/>
    </dgm:pt>
    <dgm:pt modelId="{0ED93958-7AE7-461D-9947-0F322A257657}" type="pres">
      <dgm:prSet presAssocID="{9C7A1FBB-CA09-47CF-8A61-C7D8862097A3}" presName="compNode" presStyleCnt="0"/>
      <dgm:spPr/>
    </dgm:pt>
    <dgm:pt modelId="{EDBEF5AC-B2D5-4549-A28F-FB16DC87AB2E}" type="pres">
      <dgm:prSet presAssocID="{9C7A1FBB-CA09-47CF-8A61-C7D8862097A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BD60613-6B0F-4178-A7DF-FE77F11A40E8}" type="pres">
      <dgm:prSet presAssocID="{9C7A1FBB-CA09-47CF-8A61-C7D8862097A3}" presName="spaceRect" presStyleCnt="0"/>
      <dgm:spPr/>
    </dgm:pt>
    <dgm:pt modelId="{C10C7470-CC6B-4C0F-9B94-7A87EC2B20E3}" type="pres">
      <dgm:prSet presAssocID="{9C7A1FBB-CA09-47CF-8A61-C7D8862097A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4E4A90C-55B0-47A5-8DA7-699288374F39}" type="presOf" srcId="{38F95213-ED5D-4A94-9E3F-F28A407D9F81}" destId="{4D850480-1ED3-4CFD-805F-905F1842EF19}" srcOrd="0" destOrd="0" presId="urn:microsoft.com/office/officeart/2018/2/layout/IconLabelList"/>
    <dgm:cxn modelId="{DD8F8D29-8CB7-4BCE-A8DB-BA86A6979EB6}" type="presOf" srcId="{3EFCDE28-2463-44F9-8C8E-E2ACC2392DAD}" destId="{99DA71EC-61DB-4B95-AFBC-605C23FB7C99}" srcOrd="0" destOrd="0" presId="urn:microsoft.com/office/officeart/2018/2/layout/IconLabelList"/>
    <dgm:cxn modelId="{51A7422C-C160-41A5-AFE2-D9EDAAA07E90}" srcId="{38F95213-ED5D-4A94-9E3F-F28A407D9F81}" destId="{3EFCDE28-2463-44F9-8C8E-E2ACC2392DAD}" srcOrd="0" destOrd="0" parTransId="{B64D50A9-7CC1-455D-B84B-6D83F6A6B817}" sibTransId="{C16802D1-9BA8-4078-AC3A-3CD11C3786A9}"/>
    <dgm:cxn modelId="{762E4F4B-A85E-4BC5-A7F8-96536748B6D3}" type="presOf" srcId="{71F2B47C-1231-4705-8948-439497DB9EAB}" destId="{3BE4148B-6D73-4DAF-B905-4B3DF0F1C5B5}" srcOrd="0" destOrd="0" presId="urn:microsoft.com/office/officeart/2018/2/layout/IconLabelList"/>
    <dgm:cxn modelId="{F6B5166C-52D8-4AE1-A6D9-4407D4FDB7AF}" type="presOf" srcId="{9C7A1FBB-CA09-47CF-8A61-C7D8862097A3}" destId="{C10C7470-CC6B-4C0F-9B94-7A87EC2B20E3}" srcOrd="0" destOrd="0" presId="urn:microsoft.com/office/officeart/2018/2/layout/IconLabelList"/>
    <dgm:cxn modelId="{EA704E7B-9324-4465-BB1E-116A8AAFA355}" type="presOf" srcId="{59D9165E-0659-44BF-BB89-687778C86BDF}" destId="{3F50DCB0-36D1-46D1-9C9B-BBC9A57A03CC}" srcOrd="0" destOrd="0" presId="urn:microsoft.com/office/officeart/2018/2/layout/IconLabelList"/>
    <dgm:cxn modelId="{B690EEBF-BBE9-4404-8B37-8002F62D5B01}" srcId="{38F95213-ED5D-4A94-9E3F-F28A407D9F81}" destId="{59D9165E-0659-44BF-BB89-687778C86BDF}" srcOrd="2" destOrd="0" parTransId="{2574789E-F74F-46BC-AADB-25501B0EA543}" sibTransId="{2F49F8D0-9010-4262-A564-B8A74D8075DF}"/>
    <dgm:cxn modelId="{8313DEF2-8D3F-4B68-AA82-0DF3BF5A6093}" srcId="{38F95213-ED5D-4A94-9E3F-F28A407D9F81}" destId="{9C7A1FBB-CA09-47CF-8A61-C7D8862097A3}" srcOrd="3" destOrd="0" parTransId="{53699096-D70F-497A-9996-E2D5D26F2C6F}" sibTransId="{BC541D0E-7A75-4015-8CE0-FAE868EE741F}"/>
    <dgm:cxn modelId="{DF6C46FF-9424-427A-9DD0-761F173250EE}" srcId="{38F95213-ED5D-4A94-9E3F-F28A407D9F81}" destId="{71F2B47C-1231-4705-8948-439497DB9EAB}" srcOrd="1" destOrd="0" parTransId="{CB6DD0DC-E337-4431-B9F1-B07EB814A901}" sibTransId="{4029273C-217A-4FC7-8C0C-284F6DA089EC}"/>
    <dgm:cxn modelId="{D9921270-BBD3-43A9-A5A3-54CAEF103DA7}" type="presParOf" srcId="{4D850480-1ED3-4CFD-805F-905F1842EF19}" destId="{B0C74C32-4028-4C51-8476-B2B5050A1F24}" srcOrd="0" destOrd="0" presId="urn:microsoft.com/office/officeart/2018/2/layout/IconLabelList"/>
    <dgm:cxn modelId="{41FE486C-5F5F-40F3-97F3-FFD0B572362B}" type="presParOf" srcId="{B0C74C32-4028-4C51-8476-B2B5050A1F24}" destId="{2B857823-DC19-4A8B-94CB-A70AC225D59B}" srcOrd="0" destOrd="0" presId="urn:microsoft.com/office/officeart/2018/2/layout/IconLabelList"/>
    <dgm:cxn modelId="{213CFE1D-A264-4EA2-A9EC-6E5E0AFBDC67}" type="presParOf" srcId="{B0C74C32-4028-4C51-8476-B2B5050A1F24}" destId="{B5D756C6-CE1A-429B-861C-9907062E4C96}" srcOrd="1" destOrd="0" presId="urn:microsoft.com/office/officeart/2018/2/layout/IconLabelList"/>
    <dgm:cxn modelId="{2B90220F-969C-45FE-BAE1-CF6519B26CE9}" type="presParOf" srcId="{B0C74C32-4028-4C51-8476-B2B5050A1F24}" destId="{99DA71EC-61DB-4B95-AFBC-605C23FB7C99}" srcOrd="2" destOrd="0" presId="urn:microsoft.com/office/officeart/2018/2/layout/IconLabelList"/>
    <dgm:cxn modelId="{7B7409CB-99ED-4E73-A951-1D856DA2C66C}" type="presParOf" srcId="{4D850480-1ED3-4CFD-805F-905F1842EF19}" destId="{DAEC37F9-9C4F-4A31-9ADA-EEDBF0F65C9F}" srcOrd="1" destOrd="0" presId="urn:microsoft.com/office/officeart/2018/2/layout/IconLabelList"/>
    <dgm:cxn modelId="{4CDB3C2F-CA29-4B13-BA15-83B9A6883054}" type="presParOf" srcId="{4D850480-1ED3-4CFD-805F-905F1842EF19}" destId="{395D0D23-6B51-4EF5-9098-9A5A2B31294C}" srcOrd="2" destOrd="0" presId="urn:microsoft.com/office/officeart/2018/2/layout/IconLabelList"/>
    <dgm:cxn modelId="{E8DA3F8C-D356-42AA-AC70-54DE09CF051E}" type="presParOf" srcId="{395D0D23-6B51-4EF5-9098-9A5A2B31294C}" destId="{4668DB07-4217-476F-850E-959C65AAC650}" srcOrd="0" destOrd="0" presId="urn:microsoft.com/office/officeart/2018/2/layout/IconLabelList"/>
    <dgm:cxn modelId="{4762A93C-7AA2-48A1-82C4-B8469EC8428C}" type="presParOf" srcId="{395D0D23-6B51-4EF5-9098-9A5A2B31294C}" destId="{345FF9C5-49E4-417D-9915-32D91B4949CE}" srcOrd="1" destOrd="0" presId="urn:microsoft.com/office/officeart/2018/2/layout/IconLabelList"/>
    <dgm:cxn modelId="{488C1865-ECD0-42E5-A7E2-DC76EFA61482}" type="presParOf" srcId="{395D0D23-6B51-4EF5-9098-9A5A2B31294C}" destId="{3BE4148B-6D73-4DAF-B905-4B3DF0F1C5B5}" srcOrd="2" destOrd="0" presId="urn:microsoft.com/office/officeart/2018/2/layout/IconLabelList"/>
    <dgm:cxn modelId="{33356776-3DFF-423B-BD78-B0FE50911CE1}" type="presParOf" srcId="{4D850480-1ED3-4CFD-805F-905F1842EF19}" destId="{EB7D5662-2F82-4D09-9A21-842E71B11D8E}" srcOrd="3" destOrd="0" presId="urn:microsoft.com/office/officeart/2018/2/layout/IconLabelList"/>
    <dgm:cxn modelId="{393252DF-4151-4BD8-9CA4-C8DF675D500F}" type="presParOf" srcId="{4D850480-1ED3-4CFD-805F-905F1842EF19}" destId="{B3B7E03D-61AA-4F14-817A-BA6CD98F7AF8}" srcOrd="4" destOrd="0" presId="urn:microsoft.com/office/officeart/2018/2/layout/IconLabelList"/>
    <dgm:cxn modelId="{04543F11-FCE2-4640-BCF0-3FBABDA35CE1}" type="presParOf" srcId="{B3B7E03D-61AA-4F14-817A-BA6CD98F7AF8}" destId="{B98DEB94-F725-47E6-969D-4AAEDC02D9E5}" srcOrd="0" destOrd="0" presId="urn:microsoft.com/office/officeart/2018/2/layout/IconLabelList"/>
    <dgm:cxn modelId="{4E25A238-4AF3-4452-98D9-E2BA2AB4AA49}" type="presParOf" srcId="{B3B7E03D-61AA-4F14-817A-BA6CD98F7AF8}" destId="{02267540-C8CB-4AB4-954B-694CF1F74F43}" srcOrd="1" destOrd="0" presId="urn:microsoft.com/office/officeart/2018/2/layout/IconLabelList"/>
    <dgm:cxn modelId="{471AA3A3-26AD-4A54-9A7C-FC20D18413B3}" type="presParOf" srcId="{B3B7E03D-61AA-4F14-817A-BA6CD98F7AF8}" destId="{3F50DCB0-36D1-46D1-9C9B-BBC9A57A03CC}" srcOrd="2" destOrd="0" presId="urn:microsoft.com/office/officeart/2018/2/layout/IconLabelList"/>
    <dgm:cxn modelId="{D8D6A010-63F4-4F71-BE84-9AA4C66803D7}" type="presParOf" srcId="{4D850480-1ED3-4CFD-805F-905F1842EF19}" destId="{8FC4E597-493D-4C6E-801F-5BEBF0D286ED}" srcOrd="5" destOrd="0" presId="urn:microsoft.com/office/officeart/2018/2/layout/IconLabelList"/>
    <dgm:cxn modelId="{751098B8-A805-4E83-8E1E-611B4ADBA354}" type="presParOf" srcId="{4D850480-1ED3-4CFD-805F-905F1842EF19}" destId="{0ED93958-7AE7-461D-9947-0F322A257657}" srcOrd="6" destOrd="0" presId="urn:microsoft.com/office/officeart/2018/2/layout/IconLabelList"/>
    <dgm:cxn modelId="{B632530E-DCEB-4135-9FD6-16935874DACD}" type="presParOf" srcId="{0ED93958-7AE7-461D-9947-0F322A257657}" destId="{EDBEF5AC-B2D5-4549-A28F-FB16DC87AB2E}" srcOrd="0" destOrd="0" presId="urn:microsoft.com/office/officeart/2018/2/layout/IconLabelList"/>
    <dgm:cxn modelId="{3D424433-9113-4771-85ED-F903D3C52CEE}" type="presParOf" srcId="{0ED93958-7AE7-461D-9947-0F322A257657}" destId="{3BD60613-6B0F-4178-A7DF-FE77F11A40E8}" srcOrd="1" destOrd="0" presId="urn:microsoft.com/office/officeart/2018/2/layout/IconLabelList"/>
    <dgm:cxn modelId="{CCAC064B-D863-4614-A5F3-59AEE6CD3151}" type="presParOf" srcId="{0ED93958-7AE7-461D-9947-0F322A257657}" destId="{C10C7470-CC6B-4C0F-9B94-7A87EC2B20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1A5BF-CC51-40B6-920E-76065A7AC435}" type="doc">
      <dgm:prSet loTypeId="urn:microsoft.com/office/officeart/2018/5/layout/IconLeaf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1D16B86-8786-4551-B27B-CD36FB0997E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500" b="1" dirty="0"/>
            <a:t>Medical Status: </a:t>
          </a:r>
          <a:r>
            <a:rPr lang="en-US" sz="1500" dirty="0"/>
            <a:t>The employee is MMI and the treater has just provided the permanent work restrictions. </a:t>
          </a:r>
        </a:p>
      </dgm:t>
    </dgm:pt>
    <dgm:pt modelId="{B7331728-1E11-4D19-8BFC-D5BCDF21E55F}" type="parTrans" cxnId="{B84DBE11-4730-4C77-8A41-D130CD8C1D97}">
      <dgm:prSet/>
      <dgm:spPr/>
      <dgm:t>
        <a:bodyPr/>
        <a:lstStyle/>
        <a:p>
          <a:endParaRPr lang="en-US" sz="1500"/>
        </a:p>
      </dgm:t>
    </dgm:pt>
    <dgm:pt modelId="{44C4E397-96F3-4E80-B6A5-E5B94B450BFD}" type="sibTrans" cxnId="{B84DBE11-4730-4C77-8A41-D130CD8C1D97}">
      <dgm:prSet/>
      <dgm:spPr/>
      <dgm:t>
        <a:bodyPr/>
        <a:lstStyle/>
        <a:p>
          <a:endParaRPr lang="en-US" sz="1500"/>
        </a:p>
      </dgm:t>
    </dgm:pt>
    <dgm:pt modelId="{CA37FE0F-5E2C-4717-B94F-08C53A54F1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500" b="1" dirty="0"/>
            <a:t>Medical Legal Status: </a:t>
          </a:r>
          <a:r>
            <a:rPr lang="en-US" sz="1500" dirty="0"/>
            <a:t>The injured employee’s QME appointment is scheduled for April 15, 2020, but the doctor has postponed the exam. </a:t>
          </a:r>
        </a:p>
      </dgm:t>
    </dgm:pt>
    <dgm:pt modelId="{545F9424-8341-40F7-B8ED-D362A2A8A924}" type="parTrans" cxnId="{B54FD9DA-172A-4BE1-AF5F-4DAAC32DF3F0}">
      <dgm:prSet/>
      <dgm:spPr/>
      <dgm:t>
        <a:bodyPr/>
        <a:lstStyle/>
        <a:p>
          <a:endParaRPr lang="en-US" sz="1500"/>
        </a:p>
      </dgm:t>
    </dgm:pt>
    <dgm:pt modelId="{3A41F6FB-ECB5-4904-8C93-A70C3B8E6F5B}" type="sibTrans" cxnId="{B54FD9DA-172A-4BE1-AF5F-4DAAC32DF3F0}">
      <dgm:prSet/>
      <dgm:spPr/>
      <dgm:t>
        <a:bodyPr/>
        <a:lstStyle/>
        <a:p>
          <a:endParaRPr lang="en-US" sz="1500"/>
        </a:p>
      </dgm:t>
    </dgm:pt>
    <dgm:pt modelId="{9601B996-0FCC-42AF-B5AC-F1CA6518AB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500" b="1" dirty="0"/>
            <a:t>Employment Status</a:t>
          </a:r>
          <a:r>
            <a:rPr lang="en-US" sz="1500" dirty="0"/>
            <a:t>: We conducted an interactive process with her and after our discussion, it was determined that we could not accommodate her permanent work restrictions following her back surgery.  </a:t>
          </a:r>
        </a:p>
      </dgm:t>
    </dgm:pt>
    <dgm:pt modelId="{A7229AE9-7715-4380-9675-E15E301E5664}" type="parTrans" cxnId="{1797C289-6F7E-47F6-8B15-C576087E01DE}">
      <dgm:prSet/>
      <dgm:spPr/>
      <dgm:t>
        <a:bodyPr/>
        <a:lstStyle/>
        <a:p>
          <a:endParaRPr lang="en-US" sz="1500"/>
        </a:p>
      </dgm:t>
    </dgm:pt>
    <dgm:pt modelId="{39FE8E34-40A2-44FC-BECB-116E10C350B4}" type="sibTrans" cxnId="{1797C289-6F7E-47F6-8B15-C576087E01DE}">
      <dgm:prSet/>
      <dgm:spPr/>
      <dgm:t>
        <a:bodyPr/>
        <a:lstStyle/>
        <a:p>
          <a:endParaRPr lang="en-US" sz="1500"/>
        </a:p>
      </dgm:t>
    </dgm:pt>
    <dgm:pt modelId="{E0AE2E1F-5F3E-432C-9261-9F1B4AD5DB29}" type="pres">
      <dgm:prSet presAssocID="{8631A5BF-CC51-40B6-920E-76065A7AC435}" presName="root" presStyleCnt="0">
        <dgm:presLayoutVars>
          <dgm:dir/>
          <dgm:resizeHandles val="exact"/>
        </dgm:presLayoutVars>
      </dgm:prSet>
      <dgm:spPr/>
    </dgm:pt>
    <dgm:pt modelId="{24CDB875-E5F8-4B63-A69B-CEB4360A21BF}" type="pres">
      <dgm:prSet presAssocID="{51D16B86-8786-4551-B27B-CD36FB0997E7}" presName="compNode" presStyleCnt="0"/>
      <dgm:spPr/>
    </dgm:pt>
    <dgm:pt modelId="{1102803F-069C-4467-AB58-5F5DD7A274A3}" type="pres">
      <dgm:prSet presAssocID="{51D16B86-8786-4551-B27B-CD36FB0997E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4EFA5BE-37FA-423E-A6D1-EE80AFB024A0}" type="pres">
      <dgm:prSet presAssocID="{51D16B86-8786-4551-B27B-CD36FB0997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6A84127-23FE-474B-BD3A-A90454A4C49A}" type="pres">
      <dgm:prSet presAssocID="{51D16B86-8786-4551-B27B-CD36FB0997E7}" presName="spaceRect" presStyleCnt="0"/>
      <dgm:spPr/>
    </dgm:pt>
    <dgm:pt modelId="{DFDCDDC0-0E6C-4D46-A3CF-6148C8218684}" type="pres">
      <dgm:prSet presAssocID="{51D16B86-8786-4551-B27B-CD36FB0997E7}" presName="textRect" presStyleLbl="revTx" presStyleIdx="0" presStyleCnt="3">
        <dgm:presLayoutVars>
          <dgm:chMax val="1"/>
          <dgm:chPref val="1"/>
        </dgm:presLayoutVars>
      </dgm:prSet>
      <dgm:spPr/>
    </dgm:pt>
    <dgm:pt modelId="{A1035B70-3121-4B63-83E4-0B9893C0211E}" type="pres">
      <dgm:prSet presAssocID="{44C4E397-96F3-4E80-B6A5-E5B94B450BFD}" presName="sibTrans" presStyleCnt="0"/>
      <dgm:spPr/>
    </dgm:pt>
    <dgm:pt modelId="{E6FA655C-516A-49FC-8130-F02732576DBF}" type="pres">
      <dgm:prSet presAssocID="{9601B996-0FCC-42AF-B5AC-F1CA6518ABB8}" presName="compNode" presStyleCnt="0"/>
      <dgm:spPr/>
    </dgm:pt>
    <dgm:pt modelId="{40B497AA-2C5C-426A-9BF3-E0F668A0858F}" type="pres">
      <dgm:prSet presAssocID="{9601B996-0FCC-42AF-B5AC-F1CA6518ABB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B3AD41-E0F3-4F5B-BC00-925755CEC7A6}" type="pres">
      <dgm:prSet presAssocID="{9601B996-0FCC-42AF-B5AC-F1CA6518AB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4953A94-D703-4DD9-B8B0-685BCD000B28}" type="pres">
      <dgm:prSet presAssocID="{9601B996-0FCC-42AF-B5AC-F1CA6518ABB8}" presName="spaceRect" presStyleCnt="0"/>
      <dgm:spPr/>
    </dgm:pt>
    <dgm:pt modelId="{87B0898B-3565-4D9F-80E0-2EF25272BC38}" type="pres">
      <dgm:prSet presAssocID="{9601B996-0FCC-42AF-B5AC-F1CA6518ABB8}" presName="textRect" presStyleLbl="revTx" presStyleIdx="1" presStyleCnt="3">
        <dgm:presLayoutVars>
          <dgm:chMax val="1"/>
          <dgm:chPref val="1"/>
        </dgm:presLayoutVars>
      </dgm:prSet>
      <dgm:spPr/>
    </dgm:pt>
    <dgm:pt modelId="{877DB93F-26E1-4556-A610-2C1ECE443E02}" type="pres">
      <dgm:prSet presAssocID="{39FE8E34-40A2-44FC-BECB-116E10C350B4}" presName="sibTrans" presStyleCnt="0"/>
      <dgm:spPr/>
    </dgm:pt>
    <dgm:pt modelId="{16C6FC9A-4CCA-4C1E-9C82-6C0A9C5FF555}" type="pres">
      <dgm:prSet presAssocID="{CA37FE0F-5E2C-4717-B94F-08C53A54F118}" presName="compNode" presStyleCnt="0"/>
      <dgm:spPr/>
    </dgm:pt>
    <dgm:pt modelId="{45EF29E3-D866-4AE8-B980-0BC735AF1C4F}" type="pres">
      <dgm:prSet presAssocID="{CA37FE0F-5E2C-4717-B94F-08C53A54F11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6D2D782-6039-4EC4-B9B4-B2A628921238}" type="pres">
      <dgm:prSet presAssocID="{CA37FE0F-5E2C-4717-B94F-08C53A54F1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60E4F86-3DDD-4E2E-AAD6-8CEBE6081178}" type="pres">
      <dgm:prSet presAssocID="{CA37FE0F-5E2C-4717-B94F-08C53A54F118}" presName="spaceRect" presStyleCnt="0"/>
      <dgm:spPr/>
    </dgm:pt>
    <dgm:pt modelId="{F506B9CC-0429-49AB-89CD-7CE0CC7DF455}" type="pres">
      <dgm:prSet presAssocID="{CA37FE0F-5E2C-4717-B94F-08C53A54F11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F897A0E-FDAC-4D4D-8820-506A78EAE7CB}" type="presOf" srcId="{51D16B86-8786-4551-B27B-CD36FB0997E7}" destId="{DFDCDDC0-0E6C-4D46-A3CF-6148C8218684}" srcOrd="0" destOrd="0" presId="urn:microsoft.com/office/officeart/2018/5/layout/IconLeafLabelList"/>
    <dgm:cxn modelId="{B84DBE11-4730-4C77-8A41-D130CD8C1D97}" srcId="{8631A5BF-CC51-40B6-920E-76065A7AC435}" destId="{51D16B86-8786-4551-B27B-CD36FB0997E7}" srcOrd="0" destOrd="0" parTransId="{B7331728-1E11-4D19-8BFC-D5BCDF21E55F}" sibTransId="{44C4E397-96F3-4E80-B6A5-E5B94B450BFD}"/>
    <dgm:cxn modelId="{1FB7F32B-DA20-4D42-A95F-24BFA81729EF}" type="presOf" srcId="{9601B996-0FCC-42AF-B5AC-F1CA6518ABB8}" destId="{87B0898B-3565-4D9F-80E0-2EF25272BC38}" srcOrd="0" destOrd="0" presId="urn:microsoft.com/office/officeart/2018/5/layout/IconLeafLabelList"/>
    <dgm:cxn modelId="{1797C289-6F7E-47F6-8B15-C576087E01DE}" srcId="{8631A5BF-CC51-40B6-920E-76065A7AC435}" destId="{9601B996-0FCC-42AF-B5AC-F1CA6518ABB8}" srcOrd="1" destOrd="0" parTransId="{A7229AE9-7715-4380-9675-E15E301E5664}" sibTransId="{39FE8E34-40A2-44FC-BECB-116E10C350B4}"/>
    <dgm:cxn modelId="{F08A36AD-CE71-4309-A455-FDF8573C64BB}" type="presOf" srcId="{8631A5BF-CC51-40B6-920E-76065A7AC435}" destId="{E0AE2E1F-5F3E-432C-9261-9F1B4AD5DB29}" srcOrd="0" destOrd="0" presId="urn:microsoft.com/office/officeart/2018/5/layout/IconLeafLabelList"/>
    <dgm:cxn modelId="{B54FD9DA-172A-4BE1-AF5F-4DAAC32DF3F0}" srcId="{8631A5BF-CC51-40B6-920E-76065A7AC435}" destId="{CA37FE0F-5E2C-4717-B94F-08C53A54F118}" srcOrd="2" destOrd="0" parTransId="{545F9424-8341-40F7-B8ED-D362A2A8A924}" sibTransId="{3A41F6FB-ECB5-4904-8C93-A70C3B8E6F5B}"/>
    <dgm:cxn modelId="{07DF48E2-F05F-451A-965E-EE9CFB8DBEBC}" type="presOf" srcId="{CA37FE0F-5E2C-4717-B94F-08C53A54F118}" destId="{F506B9CC-0429-49AB-89CD-7CE0CC7DF455}" srcOrd="0" destOrd="0" presId="urn:microsoft.com/office/officeart/2018/5/layout/IconLeafLabelList"/>
    <dgm:cxn modelId="{F88FF542-9FEF-4717-A1E3-7E1D42428F99}" type="presParOf" srcId="{E0AE2E1F-5F3E-432C-9261-9F1B4AD5DB29}" destId="{24CDB875-E5F8-4B63-A69B-CEB4360A21BF}" srcOrd="0" destOrd="0" presId="urn:microsoft.com/office/officeart/2018/5/layout/IconLeafLabelList"/>
    <dgm:cxn modelId="{BBC5D49D-66B4-42C5-B112-2B570A1E9B02}" type="presParOf" srcId="{24CDB875-E5F8-4B63-A69B-CEB4360A21BF}" destId="{1102803F-069C-4467-AB58-5F5DD7A274A3}" srcOrd="0" destOrd="0" presId="urn:microsoft.com/office/officeart/2018/5/layout/IconLeafLabelList"/>
    <dgm:cxn modelId="{E9478BFC-AF5C-491E-9CA3-84569E910743}" type="presParOf" srcId="{24CDB875-E5F8-4B63-A69B-CEB4360A21BF}" destId="{C4EFA5BE-37FA-423E-A6D1-EE80AFB024A0}" srcOrd="1" destOrd="0" presId="urn:microsoft.com/office/officeart/2018/5/layout/IconLeafLabelList"/>
    <dgm:cxn modelId="{64967674-4DD4-4BA5-B766-05CDB849E86B}" type="presParOf" srcId="{24CDB875-E5F8-4B63-A69B-CEB4360A21BF}" destId="{46A84127-23FE-474B-BD3A-A90454A4C49A}" srcOrd="2" destOrd="0" presId="urn:microsoft.com/office/officeart/2018/5/layout/IconLeafLabelList"/>
    <dgm:cxn modelId="{A1C1A03D-917C-4B7D-BFAD-C49B4A0FC9EE}" type="presParOf" srcId="{24CDB875-E5F8-4B63-A69B-CEB4360A21BF}" destId="{DFDCDDC0-0E6C-4D46-A3CF-6148C8218684}" srcOrd="3" destOrd="0" presId="urn:microsoft.com/office/officeart/2018/5/layout/IconLeafLabelList"/>
    <dgm:cxn modelId="{AFEFE711-DF82-4436-9C26-B5059418266C}" type="presParOf" srcId="{E0AE2E1F-5F3E-432C-9261-9F1B4AD5DB29}" destId="{A1035B70-3121-4B63-83E4-0B9893C0211E}" srcOrd="1" destOrd="0" presId="urn:microsoft.com/office/officeart/2018/5/layout/IconLeafLabelList"/>
    <dgm:cxn modelId="{9D1FA077-788B-4E91-8E1D-95F178959516}" type="presParOf" srcId="{E0AE2E1F-5F3E-432C-9261-9F1B4AD5DB29}" destId="{E6FA655C-516A-49FC-8130-F02732576DBF}" srcOrd="2" destOrd="0" presId="urn:microsoft.com/office/officeart/2018/5/layout/IconLeafLabelList"/>
    <dgm:cxn modelId="{D8696FFF-76DC-4EB2-B308-4BE3D184388E}" type="presParOf" srcId="{E6FA655C-516A-49FC-8130-F02732576DBF}" destId="{40B497AA-2C5C-426A-9BF3-E0F668A0858F}" srcOrd="0" destOrd="0" presId="urn:microsoft.com/office/officeart/2018/5/layout/IconLeafLabelList"/>
    <dgm:cxn modelId="{FBFF2284-8163-460F-8056-30AF487BF895}" type="presParOf" srcId="{E6FA655C-516A-49FC-8130-F02732576DBF}" destId="{86B3AD41-E0F3-4F5B-BC00-925755CEC7A6}" srcOrd="1" destOrd="0" presId="urn:microsoft.com/office/officeart/2018/5/layout/IconLeafLabelList"/>
    <dgm:cxn modelId="{C5A87AFE-FE10-4195-9A5C-580FE398498F}" type="presParOf" srcId="{E6FA655C-516A-49FC-8130-F02732576DBF}" destId="{F4953A94-D703-4DD9-B8B0-685BCD000B28}" srcOrd="2" destOrd="0" presId="urn:microsoft.com/office/officeart/2018/5/layout/IconLeafLabelList"/>
    <dgm:cxn modelId="{A2670F2D-17DF-4D2D-A668-77B971C1D796}" type="presParOf" srcId="{E6FA655C-516A-49FC-8130-F02732576DBF}" destId="{87B0898B-3565-4D9F-80E0-2EF25272BC38}" srcOrd="3" destOrd="0" presId="urn:microsoft.com/office/officeart/2018/5/layout/IconLeafLabelList"/>
    <dgm:cxn modelId="{E7588FA5-217E-4741-A5F0-5EAA85E9C0A5}" type="presParOf" srcId="{E0AE2E1F-5F3E-432C-9261-9F1B4AD5DB29}" destId="{877DB93F-26E1-4556-A610-2C1ECE443E02}" srcOrd="3" destOrd="0" presId="urn:microsoft.com/office/officeart/2018/5/layout/IconLeafLabelList"/>
    <dgm:cxn modelId="{DF3C3EB5-17B5-45D5-8AB2-2410D374B5E0}" type="presParOf" srcId="{E0AE2E1F-5F3E-432C-9261-9F1B4AD5DB29}" destId="{16C6FC9A-4CCA-4C1E-9C82-6C0A9C5FF555}" srcOrd="4" destOrd="0" presId="urn:microsoft.com/office/officeart/2018/5/layout/IconLeafLabelList"/>
    <dgm:cxn modelId="{8A3B0BEF-58F0-4C94-ADAD-5E534A14AA09}" type="presParOf" srcId="{16C6FC9A-4CCA-4C1E-9C82-6C0A9C5FF555}" destId="{45EF29E3-D866-4AE8-B980-0BC735AF1C4F}" srcOrd="0" destOrd="0" presId="urn:microsoft.com/office/officeart/2018/5/layout/IconLeafLabelList"/>
    <dgm:cxn modelId="{AB96CAC0-133C-4C47-B74F-AE0990F03D83}" type="presParOf" srcId="{16C6FC9A-4CCA-4C1E-9C82-6C0A9C5FF555}" destId="{06D2D782-6039-4EC4-B9B4-B2A628921238}" srcOrd="1" destOrd="0" presId="urn:microsoft.com/office/officeart/2018/5/layout/IconLeafLabelList"/>
    <dgm:cxn modelId="{3D9E4F64-6B95-4B36-8E41-553A594E3004}" type="presParOf" srcId="{16C6FC9A-4CCA-4C1E-9C82-6C0A9C5FF555}" destId="{A60E4F86-3DDD-4E2E-AAD6-8CEBE6081178}" srcOrd="2" destOrd="0" presId="urn:microsoft.com/office/officeart/2018/5/layout/IconLeafLabelList"/>
    <dgm:cxn modelId="{3329C1B7-E0DA-48A1-97BF-85A8D4CE8335}" type="presParOf" srcId="{16C6FC9A-4CCA-4C1E-9C82-6C0A9C5FF555}" destId="{F506B9CC-0429-49AB-89CD-7CE0CC7DF455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7823-DC19-4A8B-94CB-A70AC225D59B}">
      <dsp:nvSpPr>
        <dsp:cNvPr id="0" name=""/>
        <dsp:cNvSpPr/>
      </dsp:nvSpPr>
      <dsp:spPr>
        <a:xfrm>
          <a:off x="1657251" y="371798"/>
          <a:ext cx="1030952" cy="1030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A71EC-61DB-4B95-AFBC-605C23FB7C99}">
      <dsp:nvSpPr>
        <dsp:cNvPr id="0" name=""/>
        <dsp:cNvSpPr/>
      </dsp:nvSpPr>
      <dsp:spPr>
        <a:xfrm>
          <a:off x="1027225" y="1731267"/>
          <a:ext cx="22910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Worker’s Comp focus</a:t>
          </a:r>
        </a:p>
      </dsp:txBody>
      <dsp:txXfrm>
        <a:off x="1027225" y="1731267"/>
        <a:ext cx="2291005" cy="720000"/>
      </dsp:txXfrm>
    </dsp:sp>
    <dsp:sp modelId="{4668DB07-4217-476F-850E-959C65AAC650}">
      <dsp:nvSpPr>
        <dsp:cNvPr id="0" name=""/>
        <dsp:cNvSpPr/>
      </dsp:nvSpPr>
      <dsp:spPr>
        <a:xfrm>
          <a:off x="4349182" y="371798"/>
          <a:ext cx="1030952" cy="10309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148B-6D73-4DAF-B905-4B3DF0F1C5B5}">
      <dsp:nvSpPr>
        <dsp:cNvPr id="0" name=""/>
        <dsp:cNvSpPr/>
      </dsp:nvSpPr>
      <dsp:spPr>
        <a:xfrm>
          <a:off x="3719156" y="1731267"/>
          <a:ext cx="22910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Ask a question in Chat </a:t>
          </a:r>
        </a:p>
      </dsp:txBody>
      <dsp:txXfrm>
        <a:off x="3719156" y="1731267"/>
        <a:ext cx="2291005" cy="720000"/>
      </dsp:txXfrm>
    </dsp:sp>
    <dsp:sp modelId="{B98DEB94-F725-47E6-969D-4AAEDC02D9E5}">
      <dsp:nvSpPr>
        <dsp:cNvPr id="0" name=""/>
        <dsp:cNvSpPr/>
      </dsp:nvSpPr>
      <dsp:spPr>
        <a:xfrm>
          <a:off x="1657251" y="3024019"/>
          <a:ext cx="1030952" cy="10309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0DCB0-36D1-46D1-9C9B-BBC9A57A03CC}">
      <dsp:nvSpPr>
        <dsp:cNvPr id="0" name=""/>
        <dsp:cNvSpPr/>
      </dsp:nvSpPr>
      <dsp:spPr>
        <a:xfrm>
          <a:off x="1027225" y="4383488"/>
          <a:ext cx="22910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Raise your hand</a:t>
          </a:r>
        </a:p>
      </dsp:txBody>
      <dsp:txXfrm>
        <a:off x="1027225" y="4383488"/>
        <a:ext cx="2291005" cy="720000"/>
      </dsp:txXfrm>
    </dsp:sp>
    <dsp:sp modelId="{EDBEF5AC-B2D5-4549-A28F-FB16DC87AB2E}">
      <dsp:nvSpPr>
        <dsp:cNvPr id="0" name=""/>
        <dsp:cNvSpPr/>
      </dsp:nvSpPr>
      <dsp:spPr>
        <a:xfrm>
          <a:off x="4349182" y="3024019"/>
          <a:ext cx="1030952" cy="10309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C7470-CC6B-4C0F-9B94-7A87EC2B20E3}">
      <dsp:nvSpPr>
        <dsp:cNvPr id="0" name=""/>
        <dsp:cNvSpPr/>
      </dsp:nvSpPr>
      <dsp:spPr>
        <a:xfrm>
          <a:off x="3719156" y="4383488"/>
          <a:ext cx="22910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Q&amp;A to follow via email after webinar</a:t>
          </a:r>
        </a:p>
      </dsp:txBody>
      <dsp:txXfrm>
        <a:off x="3719156" y="4383488"/>
        <a:ext cx="229100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2803F-069C-4467-AB58-5F5DD7A274A3}">
      <dsp:nvSpPr>
        <dsp:cNvPr id="0" name=""/>
        <dsp:cNvSpPr/>
      </dsp:nvSpPr>
      <dsp:spPr>
        <a:xfrm>
          <a:off x="722945" y="735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A5BE-37FA-423E-A6D1-EE80AFB024A0}">
      <dsp:nvSpPr>
        <dsp:cNvPr id="0" name=""/>
        <dsp:cNvSpPr/>
      </dsp:nvSpPr>
      <dsp:spPr>
        <a:xfrm>
          <a:off x="1190945" y="4753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DDC0-0E6C-4D46-A3CF-6148C8218684}">
      <dsp:nvSpPr>
        <dsp:cNvPr id="0" name=""/>
        <dsp:cNvSpPr/>
      </dsp:nvSpPr>
      <dsp:spPr>
        <a:xfrm>
          <a:off x="20945" y="2887357"/>
          <a:ext cx="36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Medical Status: </a:t>
          </a:r>
          <a:r>
            <a:rPr lang="en-US" sz="1500" kern="1200" dirty="0"/>
            <a:t>The employee is MMI and the treater has just provided the permanent work restrictions. </a:t>
          </a:r>
        </a:p>
      </dsp:txBody>
      <dsp:txXfrm>
        <a:off x="20945" y="2887357"/>
        <a:ext cx="3600000" cy="1417500"/>
      </dsp:txXfrm>
    </dsp:sp>
    <dsp:sp modelId="{40B497AA-2C5C-426A-9BF3-E0F668A0858F}">
      <dsp:nvSpPr>
        <dsp:cNvPr id="0" name=""/>
        <dsp:cNvSpPr/>
      </dsp:nvSpPr>
      <dsp:spPr>
        <a:xfrm>
          <a:off x="4952945" y="735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3AD41-E0F3-4F5B-BC00-925755CEC7A6}">
      <dsp:nvSpPr>
        <dsp:cNvPr id="0" name=""/>
        <dsp:cNvSpPr/>
      </dsp:nvSpPr>
      <dsp:spPr>
        <a:xfrm>
          <a:off x="5420945" y="47535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0898B-3565-4D9F-80E0-2EF25272BC38}">
      <dsp:nvSpPr>
        <dsp:cNvPr id="0" name=""/>
        <dsp:cNvSpPr/>
      </dsp:nvSpPr>
      <dsp:spPr>
        <a:xfrm>
          <a:off x="4250945" y="2887357"/>
          <a:ext cx="36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Employment Status</a:t>
          </a:r>
          <a:r>
            <a:rPr lang="en-US" sz="1500" kern="1200" dirty="0"/>
            <a:t>: We conducted an interactive process with her and after our discussion, it was determined that we could not accommodate her permanent work restrictions following her back surgery.  </a:t>
          </a:r>
        </a:p>
      </dsp:txBody>
      <dsp:txXfrm>
        <a:off x="4250945" y="2887357"/>
        <a:ext cx="3600000" cy="1417500"/>
      </dsp:txXfrm>
    </dsp:sp>
    <dsp:sp modelId="{45EF29E3-D866-4AE8-B980-0BC735AF1C4F}">
      <dsp:nvSpPr>
        <dsp:cNvPr id="0" name=""/>
        <dsp:cNvSpPr/>
      </dsp:nvSpPr>
      <dsp:spPr>
        <a:xfrm>
          <a:off x="9182946" y="735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D782-6039-4EC4-B9B4-B2A628921238}">
      <dsp:nvSpPr>
        <dsp:cNvPr id="0" name=""/>
        <dsp:cNvSpPr/>
      </dsp:nvSpPr>
      <dsp:spPr>
        <a:xfrm>
          <a:off x="9650945" y="475356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B9CC-0429-49AB-89CD-7CE0CC7DF455}">
      <dsp:nvSpPr>
        <dsp:cNvPr id="0" name=""/>
        <dsp:cNvSpPr/>
      </dsp:nvSpPr>
      <dsp:spPr>
        <a:xfrm>
          <a:off x="8480946" y="2887357"/>
          <a:ext cx="36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Medical Legal Status: </a:t>
          </a:r>
          <a:r>
            <a:rPr lang="en-US" sz="1500" kern="1200" dirty="0"/>
            <a:t>The injured employee’s QME appointment is scheduled for April 15, 2020, but the doctor has postponed the exam. </a:t>
          </a:r>
        </a:p>
      </dsp:txBody>
      <dsp:txXfrm>
        <a:off x="8480946" y="2887357"/>
        <a:ext cx="3600000" cy="14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EF78A-A81F-4BFA-80AC-0162A4F86E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36A7E-2C72-409F-A32D-8EF2CEF55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0F2EB-EEF9-46B7-A7F0-A71C16DA2C6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921F1-C5CC-44F9-AFD5-9D9FD105CF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321D1-1532-4B04-BA40-3EC167333B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7DC26-30D3-469C-AF9D-E7A9F8D3B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2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8DE2-CA54-44D4-9F92-0B9546F81F2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747F-4570-47AB-B6FC-0CDF4193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AB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9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BB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6981-115C-44A0-87D4-113F82CF0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B047F-5F32-4C3A-8578-EA4DEA403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4E65-ACA0-4E8E-9921-74ACCC33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6AFC-6F61-4559-AFD0-E971B332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EB63A-50B8-47F4-821D-14A0C50A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6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3A62-D354-42EE-AE7A-B9223B82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F028-B704-4AEF-A440-5D35C16C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77DE-F1B7-459A-BE81-53AFF203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C0BBE-A11E-4327-BB9C-85E59D2F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52E-29B2-41B3-B4F8-669DBF1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1A3-AA31-4FEE-A1C6-0E2BBB19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FA410-CD7F-44EF-99E6-882B0236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DA57-98F9-4F29-9181-3890778D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CC47-CD5D-487C-8DE0-47B7D13D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EB38-DAB0-4079-8F87-19B9530E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5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E692-2B1C-49A1-937E-A7EC349F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D5CE-28FE-414E-A3BE-3560CAEAC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D30B7-EFDA-4865-8748-78E349AC6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AA65-0D2C-48BE-90ED-3F47398C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2AB1E-7467-47A7-BADC-DD67F77A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37206-C96B-49B9-8795-C4C5FA32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E4AD-6CC5-41D1-92D8-8496CF3E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BF233-A867-4700-A834-1B63FE8D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0C019-1CE9-490E-B180-8D543AC0B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C07FC-E237-4BF8-836F-E6E984A83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26CE3-BA5D-40A3-A695-2AE8BC3F9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E42CB-0ECB-4595-903C-88C2548C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5F847-F6F1-4CB5-A82D-7A7C5A69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3D6F8-6D71-484D-8958-A6E7761D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8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D6C2-C1BF-4620-B65A-0DF94821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CD7E0-16B8-4E3E-845A-8105097A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4690A-967B-4DDE-92D1-17ECBE99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0B9A8-0F82-460C-9A86-366995AF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F4C54-AE1D-4843-BD0E-501B1131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FB4AE-95C9-4CC0-AF7C-27F929EC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F5C2-BE76-46B8-9018-FF36500E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4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FA8F-5880-4A54-963F-8AA8E951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DFF6-CE57-4399-926B-8095DF0E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FAFE-4E53-40EC-A17C-A6FA7AF9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36950-80E5-40C2-A864-85195859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665A8-0FFC-47A2-923E-0F297E5E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62CE2-1574-44FA-B313-105D770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02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3FD5-B38B-45F3-838F-B76D0EC3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03DA-1E12-4B4C-81D8-A5DF901BB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ED15D-BABB-4C9C-8EAA-C6924D14D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05CD-E6E3-410A-A6F7-9AEDDB3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6731F-B8FC-4C46-B033-161D6FD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0839B-790E-4F60-A556-00EC6DF4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8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73F1-1FB0-4CDD-B205-07EFC0A8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49C75-4F0A-46B5-9B0A-2EB53C42F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860F-13D3-4356-BD93-B6379BFF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D4691-0AEB-40C2-AAC7-3290D7DD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3B06D-F117-47E0-877A-83E118D0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63874-B0FA-4E72-94FA-B3B50AC26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F29D6-3D5C-4DC6-BCB3-079CA225D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7071-8D7B-4F8F-A682-41B67D4F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BC83F-727A-4FD0-940E-335133FE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7443-4AAF-48E6-ADB4-793193DC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1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DF3D-0D2B-4456-9479-5F85705BC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096F7-4EBE-44AE-8D53-3799451F5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8E97-AD9B-4EA6-BED7-F48F14D9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A3AC-4A53-4AE2-8A3C-03248169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704B-5F03-4E42-8E79-C3C0CBF4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884D-5BF4-4628-A02C-A451549C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A6F8-08E9-45DD-BA28-EA88C671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A8C5F-6C4C-4CA3-A385-0BD37D36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06E8-7484-4050-9243-9318F172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943C-727C-4882-9F1E-F3E001A8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6A5F-9D99-4174-B098-1C6E37A6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261B-2172-42F2-A2B6-0BC558A21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8174-AE89-47BA-BCE0-3C46037F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4DF7-1966-4F47-904F-15C6987F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BE85B-CCDF-44C9-B5AD-3644FC42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CA9F-0EA9-4A8E-A2AF-74811B5F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F714-FBB8-4C86-86C3-45F678A51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01E57-C943-4A7A-B02E-F6E101D1D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D402-E43C-4369-AFD5-C2564A00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3A89-5401-46D8-B041-0DF3A7BD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B77B3-F714-48C3-B6FB-AB857B1C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1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0095-58C7-4557-AED1-AD948367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AFBC-3AED-4AD9-9322-769A1EEF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01FED-3105-4722-B90A-E62D7952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ECDC4-1DFF-42EB-85E7-750603FFC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E36AE-A034-4751-9C93-C713CB7E3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D6673-D3FA-4BD2-9585-6782237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E62ED-4E53-42E7-B801-BA433108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08749-A7CE-44FF-A72E-DB9AE73F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0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E045-9481-486A-AD8D-A1BCD62B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7B1FC-3736-4D34-8483-49E93DC8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A284E-1BD7-4A9E-9C6F-F2C4FFF4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E17C0-0422-4BD0-ADBA-DFDB29C0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0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A8A30-8B27-4A17-8CC9-2F4602F2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659D0-B4C4-4105-B02A-AA6B97B4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0BA26-B79F-4A04-A595-BAE3F544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AB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15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3D17-8279-42FA-9B0E-C4568025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B8D8-D218-4398-BFE5-F0478602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39FC-CD4A-49A3-A974-784304CF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2CD13-31AE-4D27-8BEF-DB89231D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4D08D-F40B-4EF8-8AE8-8C547493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02F15-A358-4C7A-BA77-C3367D0D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C85A-6657-4D89-8186-DBC6F576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0445F-65DA-47F0-9DCB-03A8B4E5A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0A225-3F5A-4A69-B472-5CE3FE59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05A28-3B37-45E9-9892-2D328394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53799-C369-4B59-9BDB-39C394CC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D8BC0-FB6C-4C9C-AB34-8D159C6E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E5DA-6821-4F88-B6E3-629440C3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737A9-3996-45BF-B11B-33B4EE6B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E0AE-BEE5-4168-BAC6-A9E1999D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13E01-C7A2-468D-9823-6F0280B4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7EE90-1BF2-48FA-AB93-6F1AB8A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046B6-5407-433B-922E-69F31FC4A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8BC08-D672-4EAF-83F6-51A059416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53F47-2965-4BC2-BB75-DAFBFADD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C3A11-7F71-42E1-9649-B53D781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A9CD7-DA1F-41FC-8A65-3D1A684B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BB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3CE012D-9F97-4CBC-B10F-EE0EDE80D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25" y="6459785"/>
            <a:ext cx="1116407" cy="3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BB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5BB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8609B41-6751-46AF-BC34-08D30F18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sminsite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BB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1002A7-A655-4C26-9BEF-970854B7521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ipart&#10;&#10;Description generated with high confidence">
            <a:hlinkClick r:id="rId13"/>
            <a:extLst>
              <a:ext uri="{FF2B5EF4-FFF2-40B4-BE49-F238E27FC236}">
                <a16:creationId xmlns:a16="http://schemas.microsoft.com/office/drawing/2014/main" id="{03ED481D-6E5B-4409-AAC5-E1861AB243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25" y="6459785"/>
            <a:ext cx="1116407" cy="3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7778D-BD40-4899-B9D0-A7655ED9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9D1E-09B5-4EF5-9774-56A14ABB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C572-4A96-4086-BB25-23794984A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CD69-6BA6-457B-8553-05FA1B3FBDC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4E73-A2DC-489A-9D0F-AC79EE604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C583-B7A1-46E9-B826-1F90D7BFD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162-3BCC-44D1-99A8-BCB7A6942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B9740-9667-4DA2-A38F-7B40D935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830C-657D-4D35-9FE9-E56683E0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8A30-97A5-4611-BE9E-753586F66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765B-35C8-4791-9C1F-2B47B231A27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CEA2-506D-4EE2-B929-6EF17BD47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8EBC-BFDB-4EE5-A310-E257773F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5AE6-71E7-46EB-BB04-66446F7C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hyperlink" Target="http://www.mycalteam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svg"/><Relationship Id="rId7" Type="http://schemas.openxmlformats.org/officeDocument/2006/relationships/hyperlink" Target="http://www.esminsite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sminsite.com/blog/work-from-home-ergonomic-strategies" TargetMode="External"/><Relationship Id="rId5" Type="http://schemas.openxmlformats.org/officeDocument/2006/relationships/hyperlink" Target="http://www.esminsite.com/blog/exposure-control-plan-coronavirus-preparation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esminsite.com/blog/coronavirus-workers-compensation-claims-questions-answers" TargetMode="External"/><Relationship Id="rId9" Type="http://schemas.openxmlformats.org/officeDocument/2006/relationships/hyperlink" Target="http://www.mycalteam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al-insurance-&amp;-associates-inc./" TargetMode="External"/><Relationship Id="rId3" Type="http://schemas.openxmlformats.org/officeDocument/2006/relationships/hyperlink" Target="http://www.esminsite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calteam.com/" TargetMode="External"/><Relationship Id="rId5" Type="http://schemas.openxmlformats.org/officeDocument/2006/relationships/hyperlink" Target="https://www.esminsite.com/newsletter" TargetMode="External"/><Relationship Id="rId4" Type="http://schemas.openxmlformats.org/officeDocument/2006/relationships/hyperlink" Target="https://www.linkedin.com/company/esminsite" TargetMode="External"/><Relationship Id="rId9" Type="http://schemas.openxmlformats.org/officeDocument/2006/relationships/hyperlink" Target="https://mycalteam.com/contact-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esminsite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hyperlink" Target="http://www.mycalteam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hyperlink" Target="http://www.esminsite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jpeg"/><Relationship Id="rId10" Type="http://schemas.openxmlformats.org/officeDocument/2006/relationships/hyperlink" Target="http://www.mycalteam.com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insite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://www.mycalteam.com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insite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://www.mycalteam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insite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://www.mycalteam.com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insite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://www.mycalteam.com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openxmlformats.org/officeDocument/2006/relationships/hyperlink" Target="http://www.mycalteam.com/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sminsit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insite.com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://www.mycalteam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D9D68-7760-44A7-87AB-60F77D103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39" y="672072"/>
            <a:ext cx="3584887" cy="4123944"/>
          </a:xfrm>
        </p:spPr>
        <p:txBody>
          <a:bodyPr anchor="ctr">
            <a:normAutofit/>
          </a:bodyPr>
          <a:lstStyle/>
          <a:p>
            <a:pPr algn="l"/>
            <a:r>
              <a:rPr lang="en-US" sz="5000" b="1" dirty="0"/>
              <a:t>Managing Work Comp Claims during 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ABBA8-E0BC-4273-96F3-80B41FDC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/>
          <a:stretch/>
        </p:blipFill>
        <p:spPr>
          <a:xfrm>
            <a:off x="4276770" y="0"/>
            <a:ext cx="7912182" cy="68549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779D4-B6F2-472E-BB9D-99432C47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5439212"/>
            <a:ext cx="4376651" cy="1019496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A live panel discussion</a:t>
            </a:r>
          </a:p>
          <a:p>
            <a:pPr algn="l"/>
            <a:r>
              <a:rPr lang="en-US" sz="2000" dirty="0"/>
              <a:t>April 2020</a:t>
            </a:r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52D8BCD-46DC-4067-B5A7-FF316C0B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40" y="122356"/>
            <a:ext cx="920200" cy="920200"/>
          </a:xfrm>
          <a:prstGeom prst="rect">
            <a:avLst/>
          </a:prstGeom>
        </p:spPr>
      </p:pic>
      <p:pic>
        <p:nvPicPr>
          <p:cNvPr id="51" name="Picture 2" descr="CAL Insurance">
            <a:hlinkClick r:id="rId4"/>
            <a:extLst>
              <a:ext uri="{FF2B5EF4-FFF2-40B4-BE49-F238E27FC236}">
                <a16:creationId xmlns:a16="http://schemas.microsoft.com/office/drawing/2014/main" id="{483BFB08-18D0-4F80-AA7E-F93713BA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1" y="192236"/>
            <a:ext cx="142714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4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0AD00F-5BB6-46BE-90C1-2D5980D7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21F876ED-6FF2-489A-A317-EE99BCC9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7C85C2-279E-4E41-919A-7FEE183E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ESM Blog:</a:t>
            </a:r>
          </a:p>
          <a:p>
            <a:pPr lvl="1"/>
            <a:r>
              <a:rPr lang="en-US" sz="1400" dirty="0"/>
              <a:t>Coronavirus Q&amp;A: </a:t>
            </a:r>
            <a:r>
              <a:rPr lang="en-US" sz="1400" dirty="0">
                <a:hlinkClick r:id="rId4"/>
              </a:rPr>
              <a:t>https://www.esminsite.com/blog/coronavirus-workers-compensation-claims-questions-answers</a:t>
            </a:r>
            <a:endParaRPr lang="en-US" sz="1400" dirty="0"/>
          </a:p>
          <a:p>
            <a:pPr lvl="1"/>
            <a:r>
              <a:rPr lang="en-US" sz="1400" dirty="0"/>
              <a:t>Exposure Control Plan: </a:t>
            </a:r>
            <a:r>
              <a:rPr lang="en-US" sz="1400" dirty="0">
                <a:hlinkClick r:id="rId5"/>
              </a:rPr>
              <a:t>www.esminsite.com/blog/exposure-control-plan-coronavirus-preparation</a:t>
            </a:r>
            <a:endParaRPr lang="en-US" sz="1400" dirty="0"/>
          </a:p>
          <a:p>
            <a:pPr lvl="1"/>
            <a:r>
              <a:rPr lang="en-US" sz="1400" dirty="0"/>
              <a:t>Work From Home Ergo Exposures &amp; Strategies: </a:t>
            </a:r>
            <a:r>
              <a:rPr lang="en-US" sz="1400" dirty="0">
                <a:hlinkClick r:id="rId6"/>
              </a:rPr>
              <a:t>https://www.esminsite.com/blog/work-from-home-ergonomic-strategies</a:t>
            </a:r>
            <a:endParaRPr lang="en-US" sz="1400" dirty="0"/>
          </a:p>
          <a:p>
            <a:pPr lvl="1"/>
            <a:endParaRPr lang="en-US" sz="1400" u="sng" dirty="0"/>
          </a:p>
          <a:p>
            <a:r>
              <a:rPr lang="en-US" sz="1800" dirty="0"/>
              <a:t> </a:t>
            </a:r>
            <a:endParaRPr lang="en-US" sz="1400" u="sng" dirty="0"/>
          </a:p>
          <a:p>
            <a:r>
              <a:rPr lang="en-US" sz="1800" u="sng" dirty="0"/>
              <a:t>  </a:t>
            </a:r>
          </a:p>
          <a:p>
            <a:r>
              <a:rPr lang="en-US" sz="1800" u="sng" dirty="0"/>
              <a:t> </a:t>
            </a:r>
          </a:p>
          <a:p>
            <a:r>
              <a:rPr lang="en-US" sz="1800" u="sng" dirty="0"/>
              <a:t> </a:t>
            </a:r>
          </a:p>
          <a:p>
            <a:endParaRPr lang="en-US" sz="2200" u="sng" dirty="0"/>
          </a:p>
          <a:p>
            <a:endParaRPr lang="en-US" sz="2200" dirty="0"/>
          </a:p>
          <a:p>
            <a:endParaRPr lang="en-US" sz="1800" dirty="0"/>
          </a:p>
        </p:txBody>
      </p:sp>
      <p:pic>
        <p:nvPicPr>
          <p:cNvPr id="19" name="Picture 18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305E5FA-5EE8-4FC9-8AFD-1622CBF07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8" name="Picture 2" descr="CAL Insurance">
            <a:hlinkClick r:id="rId9"/>
            <a:extLst>
              <a:ext uri="{FF2B5EF4-FFF2-40B4-BE49-F238E27FC236}">
                <a16:creationId xmlns:a16="http://schemas.microsoft.com/office/drawing/2014/main" id="{F510706D-5FA7-438B-A9A6-15F9C3E0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E0B911D-FDB3-42B5-BDA7-57872879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1193619"/>
            <a:ext cx="2718159" cy="27181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A18BCB-2E56-4228-A418-CBA837936EFB}"/>
              </a:ext>
            </a:extLst>
          </p:cNvPr>
          <p:cNvCxnSpPr>
            <a:cxnSpLocks/>
          </p:cNvCxnSpPr>
          <p:nvPr/>
        </p:nvCxnSpPr>
        <p:spPr>
          <a:xfrm>
            <a:off x="5648597" y="1971947"/>
            <a:ext cx="0" cy="27181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E797D0-F2E7-40AF-B89B-9520E85D10BA}"/>
              </a:ext>
            </a:extLst>
          </p:cNvPr>
          <p:cNvGraphicFramePr>
            <a:graphicFrameLocks noGrp="1"/>
          </p:cNvGraphicFramePr>
          <p:nvPr/>
        </p:nvGraphicFramePr>
        <p:xfrm>
          <a:off x="727980" y="4210049"/>
          <a:ext cx="4449536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449536">
                  <a:extLst>
                    <a:ext uri="{9D8B030D-6E8A-4147-A177-3AD203B41FA5}">
                      <a16:colId xmlns:a16="http://schemas.microsoft.com/office/drawing/2014/main" val="4207284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ESM INSITE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5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916.426.0500 | </a:t>
                      </a: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esminsite.com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633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LinkedIn</a:t>
                      </a:r>
                      <a:r>
                        <a:rPr lang="en-US" sz="25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| </a:t>
                      </a: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Newsletter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05647"/>
                  </a:ext>
                </a:extLst>
              </a:tr>
            </a:tbl>
          </a:graphicData>
        </a:graphic>
      </p:graphicFrame>
      <p:pic>
        <p:nvPicPr>
          <p:cNvPr id="6" name="Picture 2" descr="CAL Insurance">
            <a:hlinkClick r:id="rId6"/>
            <a:extLst>
              <a:ext uri="{FF2B5EF4-FFF2-40B4-BE49-F238E27FC236}">
                <a16:creationId xmlns:a16="http://schemas.microsoft.com/office/drawing/2014/main" id="{A35960FE-798D-4B45-8EFB-15B3157A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83" y="1431173"/>
            <a:ext cx="4424684" cy="24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CAC530-C543-4195-B8BA-2190BF83D552}"/>
              </a:ext>
            </a:extLst>
          </p:cNvPr>
          <p:cNvGraphicFramePr>
            <a:graphicFrameLocks noGrp="1"/>
          </p:cNvGraphicFramePr>
          <p:nvPr/>
        </p:nvGraphicFramePr>
        <p:xfrm>
          <a:off x="7014486" y="4210049"/>
          <a:ext cx="4449536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449536">
                  <a:extLst>
                    <a:ext uri="{9D8B030D-6E8A-4147-A177-3AD203B41FA5}">
                      <a16:colId xmlns:a16="http://schemas.microsoft.com/office/drawing/2014/main" val="4207284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 Insurance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5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415.680.2124 | </a:t>
                      </a: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mycalteam.com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633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LinkedIn</a:t>
                      </a:r>
                      <a:r>
                        <a:rPr lang="en-US" sz="25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| </a:t>
                      </a:r>
                      <a:r>
                        <a:rPr lang="en-US" sz="25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Contact Us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0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0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982F4-5266-4F79-970F-9FE2652D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Presentation Housekeeping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BBC64CF-1BB4-4E88-8EF0-3A1A06F5E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7FF83E-07EC-4619-8636-D6A6DB59B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824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CAL Insurance">
            <a:hlinkClick r:id="rId9"/>
            <a:extLst>
              <a:ext uri="{FF2B5EF4-FFF2-40B4-BE49-F238E27FC236}">
                <a16:creationId xmlns:a16="http://schemas.microsoft.com/office/drawing/2014/main" id="{70528AC2-BFD9-4117-B279-2EA8D4B9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5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BDB4DEE-BE40-469D-A0BD-ABE1969952B2}"/>
              </a:ext>
            </a:extLst>
          </p:cNvPr>
          <p:cNvSpPr txBox="1">
            <a:spLocks/>
          </p:cNvSpPr>
          <p:nvPr/>
        </p:nvSpPr>
        <p:spPr>
          <a:xfrm>
            <a:off x="4693361" y="3429000"/>
            <a:ext cx="2378745" cy="2889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buClr>
                <a:srgbClr val="4472C4"/>
              </a:buClr>
              <a:defRPr/>
            </a:pP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Khai Sim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00" dirty="0">
                <a:solidFill>
                  <a:prstClr val="black"/>
                </a:solidFill>
              </a:rPr>
              <a:t>ARM, ARM-P, WCCP, AIM, </a:t>
            </a:r>
            <a:br>
              <a:rPr lang="en-US" sz="1300" dirty="0">
                <a:solidFill>
                  <a:prstClr val="black"/>
                </a:solidFill>
              </a:rPr>
            </a:br>
            <a:r>
              <a:rPr lang="en-US" sz="1300" dirty="0">
                <a:solidFill>
                  <a:prstClr val="black"/>
                </a:solidFill>
              </a:rPr>
              <a:t>CPCU, SIP,</a:t>
            </a:r>
            <a:endParaRPr kumimoji="0" lang="en-US" sz="13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Claims Advocate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7CE33F1-9BDC-4599-90AE-B346680E0ADC}"/>
              </a:ext>
            </a:extLst>
          </p:cNvPr>
          <p:cNvSpPr txBox="1">
            <a:spLocks/>
          </p:cNvSpPr>
          <p:nvPr/>
        </p:nvSpPr>
        <p:spPr>
          <a:xfrm>
            <a:off x="2312611" y="3448680"/>
            <a:ext cx="2210987" cy="2889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 Jabhan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JD</a:t>
            </a:r>
            <a:endParaRPr kumimoji="0" lang="en-US" sz="13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Claims Advocate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pic>
        <p:nvPicPr>
          <p:cNvPr id="22" name="Picture 2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BA81CD5-5541-43D1-A1C0-4A9A9FF5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109966E-43D3-45E6-8E2C-C70125C5EB7F}"/>
              </a:ext>
            </a:extLst>
          </p:cNvPr>
          <p:cNvSpPr txBox="1">
            <a:spLocks/>
          </p:cNvSpPr>
          <p:nvPr/>
        </p:nvSpPr>
        <p:spPr>
          <a:xfrm>
            <a:off x="7234235" y="243227"/>
            <a:ext cx="2210987" cy="2985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Sharon </a:t>
            </a:r>
            <a:r>
              <a:rPr kumimoji="0" lang="en-US" sz="18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poston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ARM, SIP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 / Claims Mgr.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C327153F-BB35-4338-AB3E-1104324012D4}"/>
              </a:ext>
            </a:extLst>
          </p:cNvPr>
          <p:cNvSpPr txBox="1">
            <a:spLocks/>
          </p:cNvSpPr>
          <p:nvPr/>
        </p:nvSpPr>
        <p:spPr>
          <a:xfrm>
            <a:off x="9622620" y="3429000"/>
            <a:ext cx="2290706" cy="2880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Hailee Hansen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Claims Advocate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pic>
        <p:nvPicPr>
          <p:cNvPr id="2052" name="Picture 4" descr="Sharon Poston, ARM">
            <a:extLst>
              <a:ext uri="{FF2B5EF4-FFF2-40B4-BE49-F238E27FC236}">
                <a16:creationId xmlns:a16="http://schemas.microsoft.com/office/drawing/2014/main" id="{2A1E7F67-CB1A-4F98-A81E-06F1FEDF0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20400"/>
          <a:stretch/>
        </p:blipFill>
        <p:spPr bwMode="auto">
          <a:xfrm>
            <a:off x="7669813" y="250054"/>
            <a:ext cx="1474475" cy="151822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BD8F176-0BDA-43BA-AE79-129A81F3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87" y="3424327"/>
            <a:ext cx="1481539" cy="1517096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CCE89F-A4BB-4133-9F66-B7B39F75CB72}"/>
              </a:ext>
            </a:extLst>
          </p:cNvPr>
          <p:cNvSpPr/>
          <p:nvPr/>
        </p:nvSpPr>
        <p:spPr>
          <a:xfrm>
            <a:off x="278225" y="1340179"/>
            <a:ext cx="27743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MODERATORS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7BB0037-B2FB-4567-827E-AFF752A3E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16572"/>
          <a:stretch/>
        </p:blipFill>
        <p:spPr bwMode="auto">
          <a:xfrm>
            <a:off x="2678209" y="3446311"/>
            <a:ext cx="1606076" cy="153015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F2C03E99-38B4-4F5F-8364-83FC2208B526}"/>
              </a:ext>
            </a:extLst>
          </p:cNvPr>
          <p:cNvSpPr txBox="1">
            <a:spLocks/>
          </p:cNvSpPr>
          <p:nvPr/>
        </p:nvSpPr>
        <p:spPr>
          <a:xfrm>
            <a:off x="7234235" y="3424327"/>
            <a:ext cx="2210987" cy="2880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Saul Pazar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MBA</a:t>
            </a: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Claims Advocate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D6A93-A561-46FA-A774-511936F57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/>
          <a:stretch/>
        </p:blipFill>
        <p:spPr bwMode="auto">
          <a:xfrm>
            <a:off x="7548462" y="3424327"/>
            <a:ext cx="1558448" cy="1517096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1715FE-3724-4262-9056-4D48364E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 bwMode="auto">
          <a:xfrm>
            <a:off x="5071018" y="3442098"/>
            <a:ext cx="1557952" cy="1543809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F26A480-D1C6-403A-B022-9F672FDC04B3}"/>
              </a:ext>
            </a:extLst>
          </p:cNvPr>
          <p:cNvSpPr/>
          <p:nvPr/>
        </p:nvSpPr>
        <p:spPr>
          <a:xfrm>
            <a:off x="278225" y="4102101"/>
            <a:ext cx="134261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9ADAC8DF-54EA-4C7F-BFA7-41BAD851344F}"/>
              </a:ext>
            </a:extLst>
          </p:cNvPr>
          <p:cNvSpPr txBox="1">
            <a:spLocks/>
          </p:cNvSpPr>
          <p:nvPr/>
        </p:nvSpPr>
        <p:spPr>
          <a:xfrm>
            <a:off x="9622620" y="250054"/>
            <a:ext cx="2290706" cy="2978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Sinead Scrosoppi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Success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ESM INSITE</a:t>
            </a:r>
          </a:p>
        </p:txBody>
      </p:sp>
      <p:pic>
        <p:nvPicPr>
          <p:cNvPr id="39" name="Picture 38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C0B688BD-F492-47C3-8D30-33F183AB9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66" y="254726"/>
            <a:ext cx="1445493" cy="1525486"/>
          </a:xfrm>
          <a:prstGeom prst="ellipse">
            <a:avLst/>
          </a:prstGeom>
          <a:ln w="63500" cap="rnd">
            <a:noFill/>
          </a:ln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2EF9C-B59A-406D-9F5C-0702D58540EF}"/>
              </a:ext>
            </a:extLst>
          </p:cNvPr>
          <p:cNvCxnSpPr/>
          <p:nvPr/>
        </p:nvCxnSpPr>
        <p:spPr>
          <a:xfrm>
            <a:off x="3317966" y="1158240"/>
            <a:ext cx="0" cy="13672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1CBD5A-1AAE-42DA-BBC3-0FD1D9F27479}"/>
              </a:ext>
            </a:extLst>
          </p:cNvPr>
          <p:cNvCxnSpPr/>
          <p:nvPr/>
        </p:nvCxnSpPr>
        <p:spPr>
          <a:xfrm>
            <a:off x="1763486" y="4402183"/>
            <a:ext cx="0" cy="13672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AL Insurance">
            <a:hlinkClick r:id="rId10"/>
            <a:extLst>
              <a:ext uri="{FF2B5EF4-FFF2-40B4-BE49-F238E27FC236}">
                <a16:creationId xmlns:a16="http://schemas.microsoft.com/office/drawing/2014/main" id="{13B823E3-7205-4105-973C-F4EA5C88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4DA45D8-455C-42E1-ABB6-ADE59B88EDA4}"/>
              </a:ext>
            </a:extLst>
          </p:cNvPr>
          <p:cNvSpPr txBox="1">
            <a:spLocks/>
          </p:cNvSpPr>
          <p:nvPr/>
        </p:nvSpPr>
        <p:spPr>
          <a:xfrm>
            <a:off x="4693362" y="275539"/>
            <a:ext cx="2363476" cy="2985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 Delucchi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3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 / CEO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 Insurance</a:t>
            </a:r>
          </a:p>
        </p:txBody>
      </p:sp>
      <p:pic>
        <p:nvPicPr>
          <p:cNvPr id="21" name="Picture 2" descr="Joseph L. DeLucchi">
            <a:extLst>
              <a:ext uri="{FF2B5EF4-FFF2-40B4-BE49-F238E27FC236}">
                <a16:creationId xmlns:a16="http://schemas.microsoft.com/office/drawing/2014/main" id="{64BBBFCF-3F02-4DC9-A1B7-8D615FBA0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4"/>
          <a:stretch/>
        </p:blipFill>
        <p:spPr bwMode="auto">
          <a:xfrm>
            <a:off x="5122451" y="285079"/>
            <a:ext cx="1551640" cy="1517096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0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in front of a book shelf&#10;&#10;Description automatically generated">
            <a:extLst>
              <a:ext uri="{FF2B5EF4-FFF2-40B4-BE49-F238E27FC236}">
                <a16:creationId xmlns:a16="http://schemas.microsoft.com/office/drawing/2014/main" id="{9F4A11D1-1970-4AB6-8180-0BFB58CD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 flipH="1">
            <a:off x="20" y="975"/>
            <a:ext cx="1219198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276A1-89FC-429E-8888-7E21A612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/>
              <a:t>Q. </a:t>
            </a:r>
            <a:r>
              <a:rPr lang="en-US" sz="2800" dirty="0"/>
              <a:t>What is telehealth or telemedicine?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How can that help our business during the Covid-19 order to stay home?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C2C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38EC5B2-592F-44C8-A246-9BBB3EF48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11" name="Picture 2" descr="CAL Insurance">
            <a:hlinkClick r:id="rId5"/>
            <a:extLst>
              <a:ext uri="{FF2B5EF4-FFF2-40B4-BE49-F238E27FC236}">
                <a16:creationId xmlns:a16="http://schemas.microsoft.com/office/drawing/2014/main" id="{27FE52BA-2EB0-4F94-88BD-19CE900D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3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yellow shirt&#10;&#10;Description automatically generated">
            <a:extLst>
              <a:ext uri="{FF2B5EF4-FFF2-40B4-BE49-F238E27FC236}">
                <a16:creationId xmlns:a16="http://schemas.microsoft.com/office/drawing/2014/main" id="{CEF0E163-B225-4F94-838C-A6B08D5A1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 b="291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ADE8-D5C3-468C-A454-E1C275D936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27311" y="1064442"/>
            <a:ext cx="4434159" cy="5355408"/>
          </a:xfrm>
          <a:solidFill>
            <a:srgbClr val="000000">
              <a:alpha val="72157"/>
            </a:srgbClr>
          </a:solidFill>
        </p:spPr>
        <p:txBody>
          <a:bodyPr>
            <a:normAutofit/>
          </a:bodyPr>
          <a:lstStyle/>
          <a:p>
            <a:pPr marL="171450" indent="-171450">
              <a:buNone/>
            </a:pPr>
            <a:r>
              <a:rPr lang="en-US" sz="5000" b="1" dirty="0">
                <a:solidFill>
                  <a:schemeClr val="bg1"/>
                </a:solidFill>
              </a:rPr>
              <a:t>Q. </a:t>
            </a:r>
            <a:r>
              <a:rPr lang="en-US" sz="2500" dirty="0">
                <a:solidFill>
                  <a:schemeClr val="bg1"/>
                </a:solidFill>
              </a:rPr>
              <a:t>My employee is currently off work after a March surgery for a knee injury. He is recovering but his surgeon rescheduled his April appointment to May. </a:t>
            </a:r>
          </a:p>
          <a:p>
            <a:pPr marL="171450" indent="-171450">
              <a:buNone/>
            </a:pPr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Will his Temporary Disability benefits be stopped? What can he do to get the necessary medical authorization for T.D.?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FC6E70-6DFA-4F6D-809C-C5D5FD731CF4}"/>
              </a:ext>
            </a:extLst>
          </p:cNvPr>
          <p:cNvCxnSpPr>
            <a:cxnSpLocks/>
          </p:cNvCxnSpPr>
          <p:nvPr/>
        </p:nvCxnSpPr>
        <p:spPr>
          <a:xfrm>
            <a:off x="7629525" y="5686425"/>
            <a:ext cx="379095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DB3CDE0-AB82-4B1A-AEC7-9C1B3D5BE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6" name="Picture 2" descr="CAL Insurance">
            <a:hlinkClick r:id="rId5"/>
            <a:extLst>
              <a:ext uri="{FF2B5EF4-FFF2-40B4-BE49-F238E27FC236}">
                <a16:creationId xmlns:a16="http://schemas.microsoft.com/office/drawing/2014/main" id="{53FF83CB-D36A-479B-B024-62A49159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6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D220D30B-EF8F-4EEF-945E-43638CCB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15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ADE8-D5C3-468C-A454-E1C275D936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4950" y="177800"/>
            <a:ext cx="4137025" cy="4041775"/>
          </a:xfrm>
          <a:solidFill>
            <a:schemeClr val="tx1">
              <a:alpha val="47059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chemeClr val="bg1"/>
                </a:solidFill>
              </a:rPr>
              <a:t>Q. </a:t>
            </a:r>
            <a:r>
              <a:rPr lang="en-US" sz="2600" dirty="0">
                <a:solidFill>
                  <a:schemeClr val="bg1"/>
                </a:solidFill>
              </a:rPr>
              <a:t>My working employee has a minor elbow strain from lifting, but she does not want to go to the doctor during the Covid-19 exposure.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What can I do?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248CB0-BB0B-4BF9-945B-7DCA5AB94EE6}"/>
              </a:ext>
            </a:extLst>
          </p:cNvPr>
          <p:cNvCxnSpPr/>
          <p:nvPr/>
        </p:nvCxnSpPr>
        <p:spPr>
          <a:xfrm>
            <a:off x="371475" y="3524250"/>
            <a:ext cx="35814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249349-7292-49A6-82B3-03EED618E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7" name="Picture 2" descr="CAL Insurance">
            <a:hlinkClick r:id="rId5"/>
            <a:extLst>
              <a:ext uri="{FF2B5EF4-FFF2-40B4-BE49-F238E27FC236}">
                <a16:creationId xmlns:a16="http://schemas.microsoft.com/office/drawing/2014/main" id="{7FA7D770-62A2-43DA-9B87-42A2708A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5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24821794-E323-4CC3-9E96-01DDB40B8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ADE8-D5C3-468C-A454-E1C275D936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43849" y="1303338"/>
            <a:ext cx="3486151" cy="3382962"/>
          </a:xfrm>
          <a:solidFill>
            <a:srgbClr val="000000">
              <a:alpha val="76078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sz="5000" b="1" dirty="0">
                <a:solidFill>
                  <a:schemeClr val="bg1"/>
                </a:solidFill>
              </a:rPr>
              <a:t>Q. </a:t>
            </a:r>
            <a:r>
              <a:rPr lang="en-US" sz="3200" dirty="0">
                <a:solidFill>
                  <a:schemeClr val="bg1"/>
                </a:solidFill>
              </a:rPr>
              <a:t>Do you think this is a good time to try to settle existing cases?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1C7E74-8B97-4250-952C-4851C025F9AA}"/>
              </a:ext>
            </a:extLst>
          </p:cNvPr>
          <p:cNvCxnSpPr>
            <a:cxnSpLocks/>
          </p:cNvCxnSpPr>
          <p:nvPr/>
        </p:nvCxnSpPr>
        <p:spPr>
          <a:xfrm>
            <a:off x="8162925" y="3933825"/>
            <a:ext cx="3057525" cy="0"/>
          </a:xfrm>
          <a:prstGeom prst="line">
            <a:avLst/>
          </a:prstGeom>
          <a:ln w="28575">
            <a:solidFill>
              <a:srgbClr val="5BB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A9FD78B-504D-4BE5-A8AC-5DCD28DEA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6" name="Picture 2" descr="CAL Insurance">
            <a:hlinkClick r:id="rId5"/>
            <a:extLst>
              <a:ext uri="{FF2B5EF4-FFF2-40B4-BE49-F238E27FC236}">
                <a16:creationId xmlns:a16="http://schemas.microsoft.com/office/drawing/2014/main" id="{29BD8D2A-FCF0-4A9C-9FC1-61599FB4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6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5E3BF-78AB-4AD6-A055-CE7A412BFE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8212166"/>
              </p:ext>
            </p:extLst>
          </p:nvPr>
        </p:nvGraphicFramePr>
        <p:xfrm>
          <a:off x="0" y="2431486"/>
          <a:ext cx="12101892" cy="431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E3D8C1C3-61D1-4BAD-8D73-F29636A72DEC}"/>
              </a:ext>
            </a:extLst>
          </p:cNvPr>
          <p:cNvSpPr/>
          <p:nvPr/>
        </p:nvSpPr>
        <p:spPr>
          <a:xfrm>
            <a:off x="2133600" y="323850"/>
            <a:ext cx="1663013" cy="1571625"/>
          </a:xfrm>
          <a:prstGeom prst="ellipse">
            <a:avLst/>
          </a:prstGeom>
          <a:solidFill>
            <a:srgbClr val="5BBE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13AE17-C512-479E-989F-1C343A64BEF3}"/>
              </a:ext>
            </a:extLst>
          </p:cNvPr>
          <p:cNvGrpSpPr/>
          <p:nvPr/>
        </p:nvGrpSpPr>
        <p:grpSpPr>
          <a:xfrm>
            <a:off x="4082363" y="415192"/>
            <a:ext cx="6128437" cy="1338415"/>
            <a:chOff x="1842397" y="170649"/>
            <a:chExt cx="3154835" cy="13384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89AB46-DB7A-46CB-AF89-0DF6A748D3CB}"/>
                </a:ext>
              </a:extLst>
            </p:cNvPr>
            <p:cNvSpPr/>
            <p:nvPr/>
          </p:nvSpPr>
          <p:spPr>
            <a:xfrm>
              <a:off x="1842397" y="170649"/>
              <a:ext cx="3154835" cy="13384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D2C83A-871B-4DA7-8779-44AC5634992F}"/>
                </a:ext>
              </a:extLst>
            </p:cNvPr>
            <p:cNvSpPr txBox="1"/>
            <p:nvPr/>
          </p:nvSpPr>
          <p:spPr>
            <a:xfrm>
              <a:off x="1842397" y="170649"/>
              <a:ext cx="3154835" cy="1338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b="1" kern="1200" dirty="0"/>
                <a:t>Q. </a:t>
              </a:r>
              <a:r>
                <a:rPr lang="en-US" sz="2800" kern="1200" dirty="0"/>
                <a:t>I have an open Workers’ Comp claim. Is there anything I can do to keep the case moving to resolution and closure? </a:t>
              </a:r>
            </a:p>
          </p:txBody>
        </p:sp>
      </p:grpSp>
      <p:pic>
        <p:nvPicPr>
          <p:cNvPr id="15" name="Graphic 14" descr="Target Audience">
            <a:extLst>
              <a:ext uri="{FF2B5EF4-FFF2-40B4-BE49-F238E27FC236}">
                <a16:creationId xmlns:a16="http://schemas.microsoft.com/office/drawing/2014/main" id="{71F1C2D2-EE4B-456C-AFB8-CD44A11321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419350" y="506535"/>
            <a:ext cx="1155730" cy="1155730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4C46A04E-4600-45B1-A900-363D726B5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9" name="Picture 2" descr="CAL Insurance">
            <a:hlinkClick r:id="rId11"/>
            <a:extLst>
              <a:ext uri="{FF2B5EF4-FFF2-40B4-BE49-F238E27FC236}">
                <a16:creationId xmlns:a16="http://schemas.microsoft.com/office/drawing/2014/main" id="{0E0D7156-A97D-46EE-A58B-05E6EA51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9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id="{3C0B507E-E7F2-43DC-991A-FAF8FEF8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69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1E6E-F9AA-44D9-B411-28BDD31B47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0500" y="2353586"/>
            <a:ext cx="4108450" cy="4318000"/>
          </a:xfrm>
          <a:solidFill>
            <a:srgbClr val="000000">
              <a:alpha val="61176"/>
            </a:srgb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Q. </a:t>
            </a:r>
            <a:r>
              <a:rPr lang="en-US" sz="2600" dirty="0">
                <a:solidFill>
                  <a:schemeClr val="bg1"/>
                </a:solidFill>
              </a:rPr>
              <a:t>I have an open W.C. claim that all parties recently agreed to a Compromise and Release settlement amount, but now it seems stuck in limbo.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What can I do to get the claim closed?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5DA189-BA5D-47CA-988D-619BF914F9FA}"/>
              </a:ext>
            </a:extLst>
          </p:cNvPr>
          <p:cNvCxnSpPr/>
          <p:nvPr/>
        </p:nvCxnSpPr>
        <p:spPr>
          <a:xfrm>
            <a:off x="6804025" y="6210300"/>
            <a:ext cx="3581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3984ED9-EF34-4D9A-9FE9-29D81C66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06" y="6558620"/>
            <a:ext cx="763286" cy="225933"/>
          </a:xfrm>
          <a:prstGeom prst="rect">
            <a:avLst/>
          </a:prstGeom>
        </p:spPr>
      </p:pic>
      <p:pic>
        <p:nvPicPr>
          <p:cNvPr id="7" name="Picture 2" descr="CAL Insurance">
            <a:hlinkClick r:id="rId5"/>
            <a:extLst>
              <a:ext uri="{FF2B5EF4-FFF2-40B4-BE49-F238E27FC236}">
                <a16:creationId xmlns:a16="http://schemas.microsoft.com/office/drawing/2014/main" id="{BDF78BF0-6F4F-4388-89D3-79188611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" y="6558620"/>
            <a:ext cx="453819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4143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356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1_Retrospect</vt:lpstr>
      <vt:lpstr>Office Theme</vt:lpstr>
      <vt:lpstr>1_Office Theme</vt:lpstr>
      <vt:lpstr>Managing Work Comp Claims during COVID-19</vt:lpstr>
      <vt:lpstr>Presentation Housekeeping</vt:lpstr>
      <vt:lpstr>PowerPoint Presentation</vt:lpstr>
      <vt:lpstr>Q. What is telehealth or telemedicine?   How can that help our business during the Covid-19 order to stay home?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Work Comp Claims during COVID-19</dc:title>
  <dc:creator>Anthony Poston</dc:creator>
  <cp:lastModifiedBy>Anthony Poston</cp:lastModifiedBy>
  <cp:revision>6</cp:revision>
  <dcterms:created xsi:type="dcterms:W3CDTF">2020-04-08T17:02:24Z</dcterms:created>
  <dcterms:modified xsi:type="dcterms:W3CDTF">2020-04-08T17:28:20Z</dcterms:modified>
</cp:coreProperties>
</file>