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570" r:id="rId4"/>
    <p:sldId id="571" r:id="rId5"/>
    <p:sldId id="564" r:id="rId6"/>
    <p:sldId id="539" r:id="rId7"/>
    <p:sldId id="572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41F75-5D40-4652-AE86-449E77153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A537D-7EF9-49E5-9CBB-5FF820635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45DBF-4A3B-4C30-BFE0-833C358F5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9DC11-8BCB-4051-ADF9-1081E9362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AFDBB-177D-4F23-91FC-3B90FC33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500ED-8512-4D06-B45E-0EB68716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09ACF-ED54-4EB8-8B9D-CD6ABCB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65DEF-19CB-46F8-A891-A4C1EB76A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1F907-4682-41C9-B8B0-42F38218A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98453-996C-4D16-B5AE-F834461DC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0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F5E8DA-5EA7-4941-997F-970DE87C1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97F11-CF92-42D4-BE32-5138DE2EB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0D5EB-17CC-455B-88C0-427D1DC3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A25A-A30D-4EF4-A04D-6F321E4A0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CAB81-166F-4DD1-A2A8-5899CB73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4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46981-115C-44A0-87D4-113F82CF0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B047F-5F32-4C3A-8578-EA4DEA403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A4E65-ACA0-4E8E-9921-74ACCC33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CD69-6BA6-457B-8553-05FA1B3FBDC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C6AFC-6F61-4559-AFD0-E971B3324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EB63A-50B8-47F4-821D-14A0C50A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0162-3BCC-44D1-99A8-BCB7A69428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3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D3A62-D354-42EE-AE7A-B9223B82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EF028-B704-4AEF-A440-5D35C16C3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177DE-F1B7-459A-BE81-53AFF2037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CD69-6BA6-457B-8553-05FA1B3FBDC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C0BBE-A11E-4327-BB9C-85E59D2FD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F952E-29B2-41B3-B4F8-669DBF133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0162-3BCC-44D1-99A8-BCB7A69428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39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461A3-AA31-4FEE-A1C6-0E2BBB19E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FA410-CD7F-44EF-99E6-882B0236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DA57-98F9-4F29-9181-3890778D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CD69-6BA6-457B-8553-05FA1B3FBDC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9CC47-CD5D-487C-8DE0-47B7D13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0EB38-DAB0-4079-8F87-19B9530E5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0162-3BCC-44D1-99A8-BCB7A69428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79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E692-2B1C-49A1-937E-A7EC349F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FD5CE-28FE-414E-A3BE-3560CAEAC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D30B7-EFDA-4865-8748-78E349AC6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2AA65-0D2C-48BE-90ED-3F47398C0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CD69-6BA6-457B-8553-05FA1B3FBDC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2AB1E-7467-47A7-BADC-DD67F77A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37206-C96B-49B9-8795-C4C5FA32A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0162-3BCC-44D1-99A8-BCB7A69428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25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E4AD-6CC5-41D1-92D8-8496CF3E0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BF233-A867-4700-A834-1B63FE8DE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0C019-1CE9-490E-B180-8D543AC0B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0C07FC-E237-4BF8-836F-E6E984A83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226CE3-BA5D-40A3-A695-2AE8BC3F9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E42CB-0ECB-4595-903C-88C2548C5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CD69-6BA6-457B-8553-05FA1B3FBDC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B5F847-F6F1-4CB5-A82D-7A7C5A69F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3D6F8-6D71-484D-8958-A6E7761DC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0162-3BCC-44D1-99A8-BCB7A69428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54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D6C2-C1BF-4620-B65A-0DF948211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CCD7E0-16B8-4E3E-845A-8105097A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CD69-6BA6-457B-8553-05FA1B3FBDC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94690A-967B-4DDE-92D1-17ECBE99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0B9A8-0F82-460C-9A86-366995AFB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0162-3BCC-44D1-99A8-BCB7A69428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06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6F4C54-AE1D-4843-BD0E-501B11310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CD69-6BA6-457B-8553-05FA1B3FBDC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2FB4AE-95C9-4CC0-AF7C-27F929EC1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2F5C2-BE76-46B8-9018-FF36500E2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0162-3BCC-44D1-99A8-BCB7A69428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05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FA8F-5880-4A54-963F-8AA8E951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6DFF6-CE57-4399-926B-8095DF0E3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40FAFE-4E53-40EC-A17C-A6FA7AF97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36950-80E5-40C2-A864-851958596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CD69-6BA6-457B-8553-05FA1B3FBDC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665A8-0FFC-47A2-923E-0F297E5E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62CE2-1574-44FA-B313-105D7703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0162-3BCC-44D1-99A8-BCB7A69428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0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36030-9FF1-42BD-BD55-F222FF2D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504C-9882-4B75-8B5E-8F56A359E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C36BD-49D9-47ED-B86A-4134F8C02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B3D89-D71F-44AF-956B-9DD23137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8B676-440E-4883-9FB4-1F8CB74E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1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3FD5-B38B-45F3-838F-B76D0EC30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D703DA-1E12-4B4C-81D8-A5DF901BB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D15D-BABB-4C9C-8EAA-C6924D14D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C05CD-E6E3-410A-A6F7-9AEDDB309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CD69-6BA6-457B-8553-05FA1B3FBDC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6731F-B8FC-4C46-B033-161D6FDF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0839B-790E-4F60-A556-00EC6DF4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0162-3BCC-44D1-99A8-BCB7A69428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A73F1-1FB0-4CDD-B205-07EFC0A8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49C75-4F0A-46B5-9B0A-2EB53C42F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8860F-13D3-4356-BD93-B6379BFF3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CD69-6BA6-457B-8553-05FA1B3FBDC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D4691-0AEB-40C2-AAC7-3290D7DD0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3B06D-F117-47E0-877A-83E118D0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0162-3BCC-44D1-99A8-BCB7A69428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87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463874-B0FA-4E72-94FA-B3B50AC263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F29D6-3D5C-4DC6-BCB3-079CA225D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A7071-8D7B-4F8F-A682-41B67D4FF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CD69-6BA6-457B-8553-05FA1B3FBDC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BC83F-727A-4FD0-940E-335133FE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87443-4AAF-48E6-ADB4-793193DC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0162-3BCC-44D1-99A8-BCB7A69428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70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1B00-795E-403E-AAAA-D2A04D0FDDA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A31-29C3-4770-A231-95D18F2D1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48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1B00-795E-403E-AAAA-D2A04D0FDDA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A31-29C3-4770-A231-95D18F2D1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22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1B00-795E-403E-AAAA-D2A04D0FDDA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A31-29C3-4770-A231-95D18F2D1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31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1B00-795E-403E-AAAA-D2A04D0FDDA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A31-29C3-4770-A231-95D18F2D1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05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1B00-795E-403E-AAAA-D2A04D0FDDA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A31-29C3-4770-A231-95D18F2D1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08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1B00-795E-403E-AAAA-D2A04D0FDDA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A31-29C3-4770-A231-95D18F2D1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3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1B00-795E-403E-AAAA-D2A04D0FDDA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A31-29C3-4770-A231-95D18F2D1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1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6F206-6CA6-4BEA-8360-1D7276A5D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B9483-1DD6-4E9B-93F4-FDB23BB97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0ED9E-6041-4256-BB6B-CC3DC14D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5641C-7A13-4444-A939-55D01772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591CA-B3ED-4743-B76B-1C6FD534E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857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1B00-795E-403E-AAAA-D2A04D0FDDA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A31-29C3-4770-A231-95D18F2D1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279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1B00-795E-403E-AAAA-D2A04D0FDDA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A31-29C3-4770-A231-95D18F2D1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94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1B00-795E-403E-AAAA-D2A04D0FDDA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A31-29C3-4770-A231-95D18F2D1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70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01B00-795E-403E-AAAA-D2A04D0FDDA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FA31-29C3-4770-A231-95D18F2D1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2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D147A-C1B5-47BA-BFBA-54221241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51B40-DD02-42A6-976A-73977D05A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75B42-8E84-4D57-B702-A517891E3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12616-97FD-4840-8EDC-81748D369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0EA61-8007-48DE-B41B-0D8BE049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DDBD2-BDFE-445C-BBC2-0E79AED2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3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29C0-1890-4406-8B64-13A66404A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036B4-83EE-4F5C-A256-F2166D14A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2DC70-C6FE-45CC-83C5-F7BCC9A35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54B9D8-6B89-407C-904E-47BD05D0E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F21B8-D80A-4288-888A-888E4DC87F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788906-2050-4764-ADA9-A9C1CC64C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B5AC68-9F00-4003-8776-D74D7DC14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65ADBC-2771-4108-AF8A-55DFC160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3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66A51-F24F-4D73-875B-38FF195E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00243-6AAC-46EB-B846-4E41B1E0F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AB64D-7181-48A6-AAD1-EB7FD13A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8DDCC-67CA-4715-9546-BDD293ED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8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2B3250-8355-4CA4-9D17-4092068E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083AC9-AAC2-48EF-8033-A01FD679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0D82E-1737-4C8C-A1C8-5A48B527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6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8E9-1FDA-48DD-96F5-48F8F154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0ECD9-FB7B-4C78-BFF0-F08608F54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99558-D361-4518-ABAC-2A9F1414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254B0-CFD9-4F1E-BDAA-AC41C6558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94A72-9C89-4A24-8EA2-66D33C31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BD8CC-C493-43BA-87FB-804CA8C0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8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76809-4196-4CD6-801F-860989B88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A6130-08CD-496E-A64B-2D653FFFE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FFED1-EA20-4C70-8D64-8C1EDE5A6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3848A-7F05-4968-9E7C-87A786B2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71ED-65B7-4CCC-BCFB-54ECB39D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E4DDA-C007-4D4E-8F13-5DA08515E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4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706D6-3E5D-47EE-98B6-C17D75A76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B3509-ECC7-49C7-B2C2-6C53AC5F0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EF5A-E046-48AC-B915-290D4B433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1DBFB-F4F5-4B47-B321-779E908E2223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3B39B-1088-4547-A49D-421EB0BD4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9FB8A-81E3-4383-B20F-C704AF886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0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F7778D-BD40-4899-B9D0-A7655ED95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9D1E-09B5-4EF5-9774-56A14ABB3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4C572-4A96-4086-BB25-23794984A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2CD69-6BA6-457B-8553-05FA1B3FBDC6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34E73-A2DC-489A-9D0F-AC79EE604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BC583-B7A1-46E9-B826-1F90D7BFD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D0162-3BCC-44D1-99A8-BCB7A69428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4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01B00-795E-403E-AAAA-D2A04D0FDDA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FA31-29C3-4770-A231-95D18F2D1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1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minsite.com/" TargetMode="External"/><Relationship Id="rId2" Type="http://schemas.openxmlformats.org/officeDocument/2006/relationships/hyperlink" Target="http://www.esminsite.com/covid-return-to-work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sminsit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sminsite.com/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sminsite.com/covid-compliance-center" TargetMode="Externa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hyperlink" Target="http://www.esminsite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minsit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sminsite.com/newsletter" TargetMode="External"/><Relationship Id="rId4" Type="http://schemas.openxmlformats.org/officeDocument/2006/relationships/hyperlink" Target="https://www.linkedin.com/company/esminsi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able, animal, cake&#10;&#10;Description automatically generated">
            <a:extLst>
              <a:ext uri="{FF2B5EF4-FFF2-40B4-BE49-F238E27FC236}">
                <a16:creationId xmlns:a16="http://schemas.microsoft.com/office/drawing/2014/main" id="{A55A0B21-DFA4-4ECE-B378-4BE53475FC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4AE5A5-1930-49DF-90C0-141334E7C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Exposure Control Plan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sz="5000" b="1" dirty="0">
                <a:solidFill>
                  <a:srgbClr val="FFFFFF"/>
                </a:solidFill>
              </a:rPr>
              <a:t>Re-Entry Checklist </a:t>
            </a:r>
            <a:endParaRPr lang="en-US" sz="5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B2041-B704-423A-ACD9-D8B4801BE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(COVID-19)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44790179-8343-4755-B0CF-74589F562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157" y="262078"/>
            <a:ext cx="920200" cy="92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437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2644857" cy="4624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Business</a:t>
            </a:r>
            <a:b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Re-Entry Checklist</a:t>
            </a:r>
            <a:endParaRPr lang="en-US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8708" y="885651"/>
            <a:ext cx="6525220" cy="46168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dirty="0"/>
              <a:t>Employers and employees anxiously awaiting to get back to a normal routine. But many of us have lost sight of the pre-crisis rituals and normal business disciplines. </a:t>
            </a:r>
          </a:p>
          <a:p>
            <a:r>
              <a:rPr lang="en-US" sz="1700" dirty="0"/>
              <a:t>When you think about returning to work, or about working in general, you may find yourself worrying about how you are going to re-engage in a NEW normal. </a:t>
            </a:r>
          </a:p>
          <a:p>
            <a:r>
              <a:rPr lang="en-US" sz="1700" dirty="0"/>
              <a:t>Utilizing information from The Centers for Disease Control and Prevention (CDC), ESM has prepared a Re-Entry checklist that employers can use as a guidepost in developing their own plans. </a:t>
            </a:r>
          </a:p>
          <a:p>
            <a:r>
              <a:rPr lang="en-US" sz="1700" dirty="0"/>
              <a:t>The following checklist serves as a framework and identifies critical activities that businesses can do now to manage and minimize the COVID-19 exposures.</a:t>
            </a:r>
          </a:p>
          <a:p>
            <a:r>
              <a:rPr lang="en-US" sz="1700" dirty="0"/>
              <a:t>Fore more information on a Business Preparedness Checklist, please visit ESM’s website: </a:t>
            </a:r>
            <a:r>
              <a:rPr lang="en-US" sz="1800" dirty="0">
                <a:hlinkClick r:id="rId2"/>
              </a:rPr>
              <a:t>www.esminsite.com/covid-return-to-work</a:t>
            </a:r>
            <a:endParaRPr lang="en-US" sz="1700" dirty="0"/>
          </a:p>
        </p:txBody>
      </p:sp>
      <p:pic>
        <p:nvPicPr>
          <p:cNvPr id="49" name="Picture 48" descr="A close up of a sign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CC7ED942-9CDE-4FFA-A590-3700C7DDD8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7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0042-085E-4613-B8D8-868B5085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82" y="155564"/>
            <a:ext cx="10696575" cy="958578"/>
          </a:xfrm>
        </p:spPr>
        <p:txBody>
          <a:bodyPr>
            <a:normAutofit/>
          </a:bodyPr>
          <a:lstStyle/>
          <a:p>
            <a:r>
              <a:rPr lang="en-US" sz="3000" b="1" dirty="0"/>
              <a:t>Prepare for Re-entry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FD8C26-9F1B-4920-9C12-B5FB97B72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067272"/>
              </p:ext>
            </p:extLst>
          </p:nvPr>
        </p:nvGraphicFramePr>
        <p:xfrm>
          <a:off x="429441" y="1121876"/>
          <a:ext cx="5562055" cy="5369521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3278094">
                  <a:extLst>
                    <a:ext uri="{9D8B030D-6E8A-4147-A177-3AD203B41FA5}">
                      <a16:colId xmlns:a16="http://schemas.microsoft.com/office/drawing/2014/main" val="2106849476"/>
                    </a:ext>
                  </a:extLst>
                </a:gridCol>
                <a:gridCol w="2283961">
                  <a:extLst>
                    <a:ext uri="{9D8B030D-6E8A-4147-A177-3AD203B41FA5}">
                      <a16:colId xmlns:a16="http://schemas.microsoft.com/office/drawing/2014/main" val="3031248569"/>
                    </a:ext>
                  </a:extLst>
                </a:gridCol>
              </a:tblGrid>
              <a:tr h="222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 Item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Examples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extLst>
                  <a:ext uri="{0D108BD9-81ED-4DB2-BD59-A6C34878D82A}">
                    <a16:rowId xmlns:a16="http://schemas.microsoft.com/office/drawing/2014/main" val="3377167819"/>
                  </a:ext>
                </a:extLst>
              </a:tr>
              <a:tr h="1070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Establish a COVID-19 task force with defined roles and responsibilities for preparedness and response planning. 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Name: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Title: Safety Manager / COVID Coordinator</a:t>
                      </a:r>
                      <a:br>
                        <a:rPr lang="en-US" sz="1300" dirty="0">
                          <a:effectLst/>
                          <a:latin typeface="+mn-lt"/>
                        </a:rPr>
                      </a:br>
                      <a:r>
                        <a:rPr lang="en-US" sz="1300" dirty="0">
                          <a:effectLst/>
                          <a:latin typeface="+mn-lt"/>
                        </a:rPr>
                        <a:t>Phone: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Email: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extLst>
                  <a:ext uri="{0D108BD9-81ED-4DB2-BD59-A6C34878D82A}">
                    <a16:rowId xmlns:a16="http://schemas.microsoft.com/office/drawing/2014/main" val="1879080539"/>
                  </a:ext>
                </a:extLst>
              </a:tr>
              <a:tr h="8543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high risk individuals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 aged 65+. Chronic lung disease or asthma, serious heart conditions, severe obesity, pregnant, etc.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813892"/>
                  </a:ext>
                </a:extLst>
              </a:tr>
              <a:tr h="701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Move high-risk employees to areas with lower risk for COVID-19 exposures. Designate those areas for only high-risk employees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Cordon off areas for high risk individuals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3172120"/>
                  </a:ext>
                </a:extLst>
              </a:tr>
              <a:tr h="4991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Define PPE required by department and based on Very High to Low risk categories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Face coverings, gloves, googles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2163770"/>
                  </a:ext>
                </a:extLst>
              </a:tr>
              <a:tr h="441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Establish physical distancing protocols for employees and customers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Floor markings, physical barriers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8065250"/>
                  </a:ext>
                </a:extLst>
              </a:tr>
              <a:tr h="4223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health assessment established (at home and at work)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Temperature screening, symptom monitoring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0866771"/>
                  </a:ext>
                </a:extLst>
              </a:tr>
              <a:tr h="5194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frequency of air filter replacement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Quarterly to monthly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7202587"/>
                  </a:ext>
                </a:extLst>
              </a:tr>
              <a:tr h="6383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frequency of sanitization efforts by department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 areas sanitize 3X a day, establish sanitization stations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945729"/>
                  </a:ext>
                </a:extLst>
              </a:tr>
            </a:tbl>
          </a:graphicData>
        </a:graphic>
      </p:graphicFrame>
      <p:pic>
        <p:nvPicPr>
          <p:cNvPr id="14" name="Picture 13" descr="A close up of a sign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41BFAFDB-4EA1-47F4-B00F-D8B6CC328F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8EBF5FB7-A5A6-41B8-B386-136827FD27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326053"/>
              </p:ext>
            </p:extLst>
          </p:nvPr>
        </p:nvGraphicFramePr>
        <p:xfrm>
          <a:off x="6661512" y="1121876"/>
          <a:ext cx="5214258" cy="536952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577047">
                  <a:extLst>
                    <a:ext uri="{9D8B030D-6E8A-4147-A177-3AD203B41FA5}">
                      <a16:colId xmlns:a16="http://schemas.microsoft.com/office/drawing/2014/main" val="2106849476"/>
                    </a:ext>
                  </a:extLst>
                </a:gridCol>
                <a:gridCol w="1637211">
                  <a:extLst>
                    <a:ext uri="{9D8B030D-6E8A-4147-A177-3AD203B41FA5}">
                      <a16:colId xmlns:a16="http://schemas.microsoft.com/office/drawing/2014/main" val="3347811547"/>
                    </a:ext>
                  </a:extLst>
                </a:gridCol>
              </a:tblGrid>
              <a:tr h="2538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Policies &amp; Procedures to Review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Developed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extLst>
                  <a:ext uri="{0D108BD9-81ED-4DB2-BD59-A6C34878D82A}">
                    <a16:rowId xmlns:a16="http://schemas.microsoft.com/office/drawing/2014/main" val="3377167819"/>
                  </a:ext>
                </a:extLst>
              </a:tr>
              <a:tr h="5700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Employee’s job description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dirty="0">
                          <a:effectLst/>
                          <a:sym typeface="Wingdings" panose="05000000000000000000" pitchFamily="2" charset="2"/>
                        </a:rPr>
                        <a:t>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9080539"/>
                  </a:ext>
                </a:extLst>
              </a:tr>
              <a:tr h="5700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Injury &amp; Illness Prevention Program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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813892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Code of Safe Practices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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1825336"/>
                  </a:ext>
                </a:extLst>
              </a:tr>
              <a:tr h="5700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Daily Health Assessment protocols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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2163770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Social distancing protocols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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8065250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General health and wellness training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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0866771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Personal Protective Equipment requirements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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7773317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Cleaning &amp; Disinfection protocols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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7054407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Department Job Safety Analysis or SOPs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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7601540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Reconfiguration of worksite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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0969948"/>
                  </a:ext>
                </a:extLst>
              </a:tr>
              <a:tr h="425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General health and hygiene protocols 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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2640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6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CEDC-EF21-4FE8-97BB-EE382CE18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201750"/>
            <a:ext cx="10515600" cy="49275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Exposure Control Plan Checklist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A2A4F83-C143-48D4-B581-3571314BE7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8268" y="818857"/>
          <a:ext cx="5573486" cy="5546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3486">
                  <a:extLst>
                    <a:ext uri="{9D8B030D-6E8A-4147-A177-3AD203B41FA5}">
                      <a16:colId xmlns:a16="http://schemas.microsoft.com/office/drawing/2014/main" val="1720206133"/>
                    </a:ext>
                  </a:extLst>
                </a:gridCol>
              </a:tblGrid>
              <a:tr h="3724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Production Team Action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070734"/>
                  </a:ext>
                </a:extLst>
              </a:tr>
              <a:tr h="949040">
                <a:tc>
                  <a:txBody>
                    <a:bodyPr/>
                    <a:lstStyle/>
                    <a:p>
                      <a:r>
                        <a:rPr lang="en-US" sz="1400" dirty="0"/>
                        <a:t>Daily Evaluation: Health check from home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If &gt; 100.4, HAVE cough or sneezing call in to HR, stay home on Sick Leave</a:t>
                      </a:r>
                    </a:p>
                    <a:p>
                      <a:r>
                        <a:rPr lang="en-US" sz="1400" dirty="0"/>
                        <a:t>If &lt; 100.4, DO NOT have cough or sneezing, report to work</a:t>
                      </a:r>
                    </a:p>
                    <a:p>
                      <a:r>
                        <a:rPr lang="en-US" sz="1400" dirty="0"/>
                        <a:t>Complete daily self health assessment, stay home if symptoms exist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934926"/>
                  </a:ext>
                </a:extLst>
              </a:tr>
              <a:tr h="949040">
                <a:tc>
                  <a:txBody>
                    <a:bodyPr/>
                    <a:lstStyle/>
                    <a:p>
                      <a:r>
                        <a:rPr lang="en-US" sz="1400" dirty="0"/>
                        <a:t>Disinfecting tools and equipment:</a:t>
                      </a:r>
                    </a:p>
                    <a:p>
                      <a:r>
                        <a:rPr lang="en-US" sz="1400" dirty="0"/>
                        <a:t>Hand tools, vehicles, cell phones, safety glasses, clip boards, other hand-held tools, uniform washing (at least weekly)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Frequency: Daily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762769"/>
                  </a:ext>
                </a:extLst>
              </a:tr>
              <a:tr h="734740">
                <a:tc>
                  <a:txBody>
                    <a:bodyPr/>
                    <a:lstStyle/>
                    <a:p>
                      <a:r>
                        <a:rPr lang="en-US" sz="1400" dirty="0"/>
                        <a:t>Additional PPE Required:</a:t>
                      </a:r>
                    </a:p>
                    <a:p>
                      <a:r>
                        <a:rPr lang="en-US" sz="1400" dirty="0"/>
                        <a:t>Latex gloves, face masks, sanitizers (as available), Lysol wipes/spray</a:t>
                      </a:r>
                    </a:p>
                    <a:p>
                      <a:r>
                        <a:rPr lang="en-US" sz="1400" dirty="0"/>
                        <a:t>Training: Glove removal, face masks disposed off daily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971559"/>
                  </a:ext>
                </a:extLst>
              </a:tr>
              <a:tr h="949040">
                <a:tc>
                  <a:txBody>
                    <a:bodyPr/>
                    <a:lstStyle/>
                    <a:p>
                      <a:r>
                        <a:rPr lang="en-US" sz="1400" dirty="0"/>
                        <a:t>Social Distancing Protocols: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Avoid in-person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Minimum 6 ft. distance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No physical contact (handshakes, high-fives, etc.)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004856"/>
                  </a:ext>
                </a:extLst>
              </a:tr>
              <a:tr h="1591938">
                <a:tc>
                  <a:txBody>
                    <a:bodyPr/>
                    <a:lstStyle/>
                    <a:p>
                      <a:r>
                        <a:rPr lang="en-US" sz="1400" dirty="0"/>
                        <a:t>General Safety Guidelines: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No Carpooling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No sharing of food/drink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No sharing of equipment or PPE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Limit, when possible, traveling to other locations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Wash hands for 20 seconds frequently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Maintain a healthy lifestyle to minimize potential exposures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1358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5057D003-B79A-4A24-9EE7-BAA115083C7D}"/>
              </a:ext>
            </a:extLst>
          </p:cNvPr>
          <p:cNvGraphicFramePr>
            <a:graphicFrameLocks/>
          </p:cNvGraphicFramePr>
          <p:nvPr/>
        </p:nvGraphicFramePr>
        <p:xfrm>
          <a:off x="6228804" y="823300"/>
          <a:ext cx="5573486" cy="5735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73486">
                  <a:extLst>
                    <a:ext uri="{9D8B030D-6E8A-4147-A177-3AD203B41FA5}">
                      <a16:colId xmlns:a16="http://schemas.microsoft.com/office/drawing/2014/main" val="1720206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Administrative Team Action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070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Daily Evaluation: Health check from home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If &gt; 100.4, HAVE cough or sneezing call in to HR, stay home on Sick Leave</a:t>
                      </a:r>
                    </a:p>
                    <a:p>
                      <a:r>
                        <a:rPr lang="en-US" sz="1400" dirty="0"/>
                        <a:t>If &lt; 100.4, DO NOT have cough or sneezing, report to work</a:t>
                      </a:r>
                    </a:p>
                    <a:p>
                      <a:r>
                        <a:rPr lang="en-US" sz="1400" dirty="0"/>
                        <a:t>Complete daily self health assessment, stay home if symptoms exist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137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Disinfecting common areas and equipment:</a:t>
                      </a:r>
                    </a:p>
                    <a:p>
                      <a:r>
                        <a:rPr lang="en-US" sz="1400" dirty="0"/>
                        <a:t>Phones, door handles, light switches, handrails, sinks/faucets, restroom stalls and dispensers, workstations, kitchen equipment, countertops, conference rooms</a:t>
                      </a:r>
                    </a:p>
                    <a:p>
                      <a:r>
                        <a:rPr lang="en-US" sz="1400" dirty="0"/>
                        <a:t>Frequency: Twice a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15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PPE Required: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Sanitizer, face masks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4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Social Distancing Protocols: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Avoid in-person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Minimum 6 ft distance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No physical contact (handshakes, high-fives)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Shared offices: additional sanitation measures might be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425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General Guidelines: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No Carpooling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No sharing of food/drink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No sharing of equipment or PPE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Limit, when possible, traveling to other locations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Wash hands for 20 seconds frequently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Maintain a healthy lifestyle to minimize potential exposures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029417"/>
                  </a:ext>
                </a:extLst>
              </a:tr>
            </a:tbl>
          </a:graphicData>
        </a:graphic>
      </p:graphicFrame>
      <p:pic>
        <p:nvPicPr>
          <p:cNvPr id="5" name="Picture 4" descr="A close up of a sign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05B49B5-685F-4025-9713-FFB6A4218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47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B0AD00F-5BB6-46BE-90C1-2D5980D75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14634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COVID Resources</a:t>
            </a:r>
            <a:endParaRPr lang="en-US" sz="4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5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FFD3B17-842A-459D-AADF-C6CAF6A69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7290" y="3244133"/>
            <a:ext cx="3582072" cy="331859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Exposure Control Plan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Policies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Training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Forms</a:t>
            </a:r>
          </a:p>
          <a:p>
            <a:r>
              <a:rPr lang="en-US" sz="1400" dirty="0">
                <a:solidFill>
                  <a:schemeClr val="bg1"/>
                </a:solidFill>
              </a:rPr>
              <a:t>Remote Work Program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Ergonomic policy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Remote Work Program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Forms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Training</a:t>
            </a:r>
          </a:p>
          <a:p>
            <a:r>
              <a:rPr lang="en-US" sz="1400" dirty="0">
                <a:solidFill>
                  <a:schemeClr val="bg1"/>
                </a:solidFill>
              </a:rPr>
              <a:t>Return To Work program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Policies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Training 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forms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2EA0B0-4FAC-410D-9039-89C7606B367B}"/>
              </a:ext>
            </a:extLst>
          </p:cNvPr>
          <p:cNvGrpSpPr/>
          <p:nvPr/>
        </p:nvGrpSpPr>
        <p:grpSpPr>
          <a:xfrm>
            <a:off x="5254233" y="903730"/>
            <a:ext cx="6367369" cy="4472307"/>
            <a:chOff x="627964" y="2041623"/>
            <a:chExt cx="4888917" cy="3433874"/>
          </a:xfrm>
        </p:grpSpPr>
        <p:pic>
          <p:nvPicPr>
            <p:cNvPr id="24" name="Picture 23">
              <a:hlinkClick r:id="rId2"/>
              <a:extLst>
                <a:ext uri="{FF2B5EF4-FFF2-40B4-BE49-F238E27FC236}">
                  <a16:creationId xmlns:a16="http://schemas.microsoft.com/office/drawing/2014/main" id="{DD2FDA9C-3F35-4E33-B23C-432CA980F4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266" t="8935" r="1548" b="10953"/>
            <a:stretch/>
          </p:blipFill>
          <p:spPr>
            <a:xfrm>
              <a:off x="627964" y="2041623"/>
              <a:ext cx="4888917" cy="343387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5" name="Picture 24" descr="A close up of a sign&#10;&#10;Description automatically generated">
              <a:hlinkClick r:id="rId4"/>
              <a:extLst>
                <a:ext uri="{FF2B5EF4-FFF2-40B4-BE49-F238E27FC236}">
                  <a16:creationId xmlns:a16="http://schemas.microsoft.com/office/drawing/2014/main" id="{D5ABE98A-44CB-4B9B-A8D4-4DCA16F5353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1512" y="5142717"/>
              <a:ext cx="763286" cy="225933"/>
            </a:xfrm>
            <a:prstGeom prst="rect">
              <a:avLst/>
            </a:prstGeom>
          </p:spPr>
        </p:pic>
      </p:grpSp>
      <p:pic>
        <p:nvPicPr>
          <p:cNvPr id="18" name="Picture 17" descr="A close up of a sign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C2B6CBDB-9CEB-41BF-8A4D-6675051ABB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35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7E0B911D-FDB3-42B5-BDA7-578728798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304" y="1062991"/>
            <a:ext cx="2718159" cy="2718159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BE797D0-F2E7-40AF-B89B-9520E85D10BA}"/>
              </a:ext>
            </a:extLst>
          </p:cNvPr>
          <p:cNvGraphicFramePr>
            <a:graphicFrameLocks noGrp="1"/>
          </p:cNvGraphicFramePr>
          <p:nvPr/>
        </p:nvGraphicFramePr>
        <p:xfrm>
          <a:off x="3561615" y="4079421"/>
          <a:ext cx="4449536" cy="1371600"/>
        </p:xfrm>
        <a:graphic>
          <a:graphicData uri="http://schemas.openxmlformats.org/drawingml/2006/table">
            <a:tbl>
              <a:tblPr firstRow="1" firstCol="1" bandRow="1"/>
              <a:tblGrid>
                <a:gridCol w="4449536">
                  <a:extLst>
                    <a:ext uri="{9D8B030D-6E8A-4147-A177-3AD203B41FA5}">
                      <a16:colId xmlns:a16="http://schemas.microsoft.com/office/drawing/2014/main" val="42072845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ESM INSITE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759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916.426.0500 | </a:t>
                      </a:r>
                      <a:r>
                        <a:rPr lang="en-US" sz="25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esminsite.com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633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LinkedIn</a:t>
                      </a:r>
                      <a:r>
                        <a:rPr lang="en-US" sz="25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| </a:t>
                      </a:r>
                      <a:r>
                        <a:rPr lang="en-US" sz="25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Newsletter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005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49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661</Words>
  <Application>Microsoft Office PowerPoint</Application>
  <PresentationFormat>Widescreen</PresentationFormat>
  <Paragraphs>112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1_Office Theme</vt:lpstr>
      <vt:lpstr>2_Office Theme</vt:lpstr>
      <vt:lpstr>Exposure Control Plan  Re-Entry Checklist </vt:lpstr>
      <vt:lpstr>Business Re-Entry Checklist</vt:lpstr>
      <vt:lpstr>Prepare for Re-entry</vt:lpstr>
      <vt:lpstr>Exposure Control Plan Checklist</vt:lpstr>
      <vt:lpstr>COVID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Exposure Control Plan  Re-Entry Checklist </dc:title>
  <dc:creator>Anthony Poston</dc:creator>
  <cp:lastModifiedBy>Anthony Poston</cp:lastModifiedBy>
  <cp:revision>7</cp:revision>
  <dcterms:created xsi:type="dcterms:W3CDTF">2020-05-04T19:56:59Z</dcterms:created>
  <dcterms:modified xsi:type="dcterms:W3CDTF">2020-05-05T22:09:20Z</dcterms:modified>
</cp:coreProperties>
</file>